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1"/>
  </p:notesMasterIdLst>
  <p:sldIdLst>
    <p:sldId id="257" r:id="rId5"/>
    <p:sldId id="259" r:id="rId6"/>
    <p:sldId id="267" r:id="rId7"/>
    <p:sldId id="266" r:id="rId8"/>
    <p:sldId id="260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262" r:id="rId22"/>
    <p:sldId id="302" r:id="rId23"/>
    <p:sldId id="278" r:id="rId24"/>
    <p:sldId id="277" r:id="rId25"/>
    <p:sldId id="263" r:id="rId26"/>
    <p:sldId id="265" r:id="rId27"/>
    <p:sldId id="291" r:id="rId28"/>
    <p:sldId id="292" r:id="rId29"/>
    <p:sldId id="307" r:id="rId30"/>
    <p:sldId id="264" r:id="rId31"/>
    <p:sldId id="305" r:id="rId32"/>
    <p:sldId id="306" r:id="rId33"/>
    <p:sldId id="285" r:id="rId34"/>
    <p:sldId id="283" r:id="rId35"/>
    <p:sldId id="280" r:id="rId36"/>
    <p:sldId id="281" r:id="rId37"/>
    <p:sldId id="282" r:id="rId38"/>
    <p:sldId id="284" r:id="rId39"/>
    <p:sldId id="30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0A8DB"/>
    <a:srgbClr val="916655"/>
    <a:srgbClr val="F07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14311-3DBD-4A17-AEB9-2C4399449F5E}" v="6" dt="2021-07-13T13:00:58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D6119B-68ED-422C-8FAE-CB93CE76108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9CFABA4-BFFA-4606-A52F-D1A6433B13F4}">
      <dgm:prSet phldrT="[Testo]"/>
      <dgm:spPr/>
      <dgm:t>
        <a:bodyPr/>
        <a:lstStyle/>
        <a:p>
          <a:r>
            <a:rPr lang="en-US" dirty="0"/>
            <a:t>Recording and analyzing data from sensors</a:t>
          </a:r>
        </a:p>
      </dgm:t>
    </dgm:pt>
    <dgm:pt modelId="{27EEBD69-358B-4C3E-B28D-3CEB56B32773}" type="parTrans" cxnId="{35464AE2-A692-41A8-99BB-21DCDF072922}">
      <dgm:prSet/>
      <dgm:spPr/>
      <dgm:t>
        <a:bodyPr/>
        <a:lstStyle/>
        <a:p>
          <a:endParaRPr lang="en-US"/>
        </a:p>
      </dgm:t>
    </dgm:pt>
    <dgm:pt modelId="{AE3AC9AE-55D1-4E9A-86C6-D11D33BEA0BD}" type="sibTrans" cxnId="{35464AE2-A692-41A8-99BB-21DCDF072922}">
      <dgm:prSet/>
      <dgm:spPr/>
      <dgm:t>
        <a:bodyPr/>
        <a:lstStyle/>
        <a:p>
          <a:endParaRPr lang="en-US"/>
        </a:p>
      </dgm:t>
    </dgm:pt>
    <dgm:pt modelId="{3B9D4151-4FD8-4BD4-AE60-F3CAB1F8BCB2}">
      <dgm:prSet phldrT="[Testo]"/>
      <dgm:spPr/>
      <dgm:t>
        <a:bodyPr/>
        <a:lstStyle/>
        <a:p>
          <a:r>
            <a:rPr lang="en-US" dirty="0"/>
            <a:t>Emergency management</a:t>
          </a:r>
        </a:p>
      </dgm:t>
    </dgm:pt>
    <dgm:pt modelId="{16044D05-62F0-44C1-995A-F341B141A3DB}" type="parTrans" cxnId="{D30B1F81-03E2-4573-B79C-55770D105FEA}">
      <dgm:prSet/>
      <dgm:spPr/>
      <dgm:t>
        <a:bodyPr/>
        <a:lstStyle/>
        <a:p>
          <a:endParaRPr lang="en-US"/>
        </a:p>
      </dgm:t>
    </dgm:pt>
    <dgm:pt modelId="{928B9D59-88AB-44CB-839F-ECB816F7BE7C}" type="sibTrans" cxnId="{D30B1F81-03E2-4573-B79C-55770D105FEA}">
      <dgm:prSet/>
      <dgm:spPr/>
      <dgm:t>
        <a:bodyPr/>
        <a:lstStyle/>
        <a:p>
          <a:endParaRPr lang="en-US"/>
        </a:p>
      </dgm:t>
    </dgm:pt>
    <dgm:pt modelId="{1DFAE5D0-36C4-4AAC-8B76-652395D19BC2}">
      <dgm:prSet phldrT="[Testo]"/>
      <dgm:spPr/>
      <dgm:t>
        <a:bodyPr/>
        <a:lstStyle/>
        <a:p>
          <a:r>
            <a:rPr lang="en-US" dirty="0"/>
            <a:t>Remote Patient Monitoring</a:t>
          </a:r>
        </a:p>
      </dgm:t>
    </dgm:pt>
    <dgm:pt modelId="{2AE263F5-D9B7-4AF0-8313-A84F1D1D651D}" type="parTrans" cxnId="{DFE32061-289B-4074-AE38-72B5D6F69277}">
      <dgm:prSet/>
      <dgm:spPr/>
      <dgm:t>
        <a:bodyPr/>
        <a:lstStyle/>
        <a:p>
          <a:endParaRPr lang="en-US"/>
        </a:p>
      </dgm:t>
    </dgm:pt>
    <dgm:pt modelId="{1EE7C4BF-443C-4587-8792-14CA45B5594C}" type="sibTrans" cxnId="{DFE32061-289B-4074-AE38-72B5D6F69277}">
      <dgm:prSet/>
      <dgm:spPr/>
      <dgm:t>
        <a:bodyPr/>
        <a:lstStyle/>
        <a:p>
          <a:endParaRPr lang="en-US"/>
        </a:p>
      </dgm:t>
    </dgm:pt>
    <dgm:pt modelId="{B64CDBCD-87E9-4123-9FF7-9B36E80E77B0}" type="pres">
      <dgm:prSet presAssocID="{37D6119B-68ED-422C-8FAE-CB93CE761084}" presName="Name0" presStyleCnt="0">
        <dgm:presLayoutVars>
          <dgm:chMax val="7"/>
          <dgm:chPref val="7"/>
          <dgm:dir/>
        </dgm:presLayoutVars>
      </dgm:prSet>
      <dgm:spPr/>
    </dgm:pt>
    <dgm:pt modelId="{BB8EDD1A-CEB0-4DC6-98B3-A8AEB926659E}" type="pres">
      <dgm:prSet presAssocID="{37D6119B-68ED-422C-8FAE-CB93CE761084}" presName="Name1" presStyleCnt="0"/>
      <dgm:spPr/>
    </dgm:pt>
    <dgm:pt modelId="{1A0C37BC-0100-41AF-B749-F3AA7E3B1E41}" type="pres">
      <dgm:prSet presAssocID="{37D6119B-68ED-422C-8FAE-CB93CE761084}" presName="cycle" presStyleCnt="0"/>
      <dgm:spPr/>
    </dgm:pt>
    <dgm:pt modelId="{B70E5D80-D49F-4593-8E21-8D6C33E25D83}" type="pres">
      <dgm:prSet presAssocID="{37D6119B-68ED-422C-8FAE-CB93CE761084}" presName="srcNode" presStyleLbl="node1" presStyleIdx="0" presStyleCnt="3"/>
      <dgm:spPr/>
    </dgm:pt>
    <dgm:pt modelId="{70832134-6F63-4FE9-8CCC-1911347B77DC}" type="pres">
      <dgm:prSet presAssocID="{37D6119B-68ED-422C-8FAE-CB93CE761084}" presName="conn" presStyleLbl="parChTrans1D2" presStyleIdx="0" presStyleCnt="1"/>
      <dgm:spPr/>
    </dgm:pt>
    <dgm:pt modelId="{487F6938-5B9F-4042-908F-BD2C07DB1E39}" type="pres">
      <dgm:prSet presAssocID="{37D6119B-68ED-422C-8FAE-CB93CE761084}" presName="extraNode" presStyleLbl="node1" presStyleIdx="0" presStyleCnt="3"/>
      <dgm:spPr/>
    </dgm:pt>
    <dgm:pt modelId="{E5B9CBF5-C2EE-436D-B864-67E90BD3D335}" type="pres">
      <dgm:prSet presAssocID="{37D6119B-68ED-422C-8FAE-CB93CE761084}" presName="dstNode" presStyleLbl="node1" presStyleIdx="0" presStyleCnt="3"/>
      <dgm:spPr/>
    </dgm:pt>
    <dgm:pt modelId="{806D2796-9952-4D6C-9404-ABB409D0F53D}" type="pres">
      <dgm:prSet presAssocID="{39CFABA4-BFFA-4606-A52F-D1A6433B13F4}" presName="text_1" presStyleLbl="node1" presStyleIdx="0" presStyleCnt="3">
        <dgm:presLayoutVars>
          <dgm:bulletEnabled val="1"/>
        </dgm:presLayoutVars>
      </dgm:prSet>
      <dgm:spPr/>
    </dgm:pt>
    <dgm:pt modelId="{A399FE07-42B2-4104-99F7-76FC66A1CD01}" type="pres">
      <dgm:prSet presAssocID="{39CFABA4-BFFA-4606-A52F-D1A6433B13F4}" presName="accent_1" presStyleCnt="0"/>
      <dgm:spPr/>
    </dgm:pt>
    <dgm:pt modelId="{C7EC955E-2D14-439C-B247-B1272F24ACBF}" type="pres">
      <dgm:prSet presAssocID="{39CFABA4-BFFA-4606-A52F-D1A6433B13F4}" presName="accentRepeatNode" presStyleLbl="solidFgAcc1" presStyleIdx="0" presStyleCnt="3"/>
      <dgm:spPr/>
    </dgm:pt>
    <dgm:pt modelId="{49CDA506-83BB-44AA-9FDF-67BA073E516C}" type="pres">
      <dgm:prSet presAssocID="{3B9D4151-4FD8-4BD4-AE60-F3CAB1F8BCB2}" presName="text_2" presStyleLbl="node1" presStyleIdx="1" presStyleCnt="3">
        <dgm:presLayoutVars>
          <dgm:bulletEnabled val="1"/>
        </dgm:presLayoutVars>
      </dgm:prSet>
      <dgm:spPr/>
    </dgm:pt>
    <dgm:pt modelId="{E2DDD1D2-CDCB-4E59-8ED2-4FC4AD6B930B}" type="pres">
      <dgm:prSet presAssocID="{3B9D4151-4FD8-4BD4-AE60-F3CAB1F8BCB2}" presName="accent_2" presStyleCnt="0"/>
      <dgm:spPr/>
    </dgm:pt>
    <dgm:pt modelId="{8950B1DC-F593-4519-8894-C400B132B206}" type="pres">
      <dgm:prSet presAssocID="{3B9D4151-4FD8-4BD4-AE60-F3CAB1F8BCB2}" presName="accentRepeatNode" presStyleLbl="solidFgAcc1" presStyleIdx="1" presStyleCnt="3"/>
      <dgm:spPr/>
    </dgm:pt>
    <dgm:pt modelId="{7877FB1B-F1E0-4F63-B75D-CEEF9FF2797D}" type="pres">
      <dgm:prSet presAssocID="{1DFAE5D0-36C4-4AAC-8B76-652395D19BC2}" presName="text_3" presStyleLbl="node1" presStyleIdx="2" presStyleCnt="3">
        <dgm:presLayoutVars>
          <dgm:bulletEnabled val="1"/>
        </dgm:presLayoutVars>
      </dgm:prSet>
      <dgm:spPr/>
    </dgm:pt>
    <dgm:pt modelId="{4AC1BBAA-0B3F-471D-9E8E-EE485717E04B}" type="pres">
      <dgm:prSet presAssocID="{1DFAE5D0-36C4-4AAC-8B76-652395D19BC2}" presName="accent_3" presStyleCnt="0"/>
      <dgm:spPr/>
    </dgm:pt>
    <dgm:pt modelId="{2913E858-AB5C-402C-A7A1-5F8C069E8FD7}" type="pres">
      <dgm:prSet presAssocID="{1DFAE5D0-36C4-4AAC-8B76-652395D19BC2}" presName="accentRepeatNode" presStyleLbl="solidFgAcc1" presStyleIdx="2" presStyleCnt="3"/>
      <dgm:spPr/>
    </dgm:pt>
  </dgm:ptLst>
  <dgm:cxnLst>
    <dgm:cxn modelId="{59EEC134-2596-4A09-98DB-C2CA9111A821}" type="presOf" srcId="{37D6119B-68ED-422C-8FAE-CB93CE761084}" destId="{B64CDBCD-87E9-4123-9FF7-9B36E80E77B0}" srcOrd="0" destOrd="0" presId="urn:microsoft.com/office/officeart/2008/layout/VerticalCurvedList"/>
    <dgm:cxn modelId="{DFE32061-289B-4074-AE38-72B5D6F69277}" srcId="{37D6119B-68ED-422C-8FAE-CB93CE761084}" destId="{1DFAE5D0-36C4-4AAC-8B76-652395D19BC2}" srcOrd="2" destOrd="0" parTransId="{2AE263F5-D9B7-4AF0-8313-A84F1D1D651D}" sibTransId="{1EE7C4BF-443C-4587-8792-14CA45B5594C}"/>
    <dgm:cxn modelId="{67041E7A-9849-45F2-8288-F2EE1961D8F8}" type="presOf" srcId="{3B9D4151-4FD8-4BD4-AE60-F3CAB1F8BCB2}" destId="{49CDA506-83BB-44AA-9FDF-67BA073E516C}" srcOrd="0" destOrd="0" presId="urn:microsoft.com/office/officeart/2008/layout/VerticalCurvedList"/>
    <dgm:cxn modelId="{D30B1F81-03E2-4573-B79C-55770D105FEA}" srcId="{37D6119B-68ED-422C-8FAE-CB93CE761084}" destId="{3B9D4151-4FD8-4BD4-AE60-F3CAB1F8BCB2}" srcOrd="1" destOrd="0" parTransId="{16044D05-62F0-44C1-995A-F341B141A3DB}" sibTransId="{928B9D59-88AB-44CB-839F-ECB816F7BE7C}"/>
    <dgm:cxn modelId="{B93A4FB2-01F8-4C82-8E19-F82AB99C21CD}" type="presOf" srcId="{AE3AC9AE-55D1-4E9A-86C6-D11D33BEA0BD}" destId="{70832134-6F63-4FE9-8CCC-1911347B77DC}" srcOrd="0" destOrd="0" presId="urn:microsoft.com/office/officeart/2008/layout/VerticalCurvedList"/>
    <dgm:cxn modelId="{21F4D9C3-446D-4DB3-9517-14E3F4A3E33A}" type="presOf" srcId="{1DFAE5D0-36C4-4AAC-8B76-652395D19BC2}" destId="{7877FB1B-F1E0-4F63-B75D-CEEF9FF2797D}" srcOrd="0" destOrd="0" presId="urn:microsoft.com/office/officeart/2008/layout/VerticalCurvedList"/>
    <dgm:cxn modelId="{35464AE2-A692-41A8-99BB-21DCDF072922}" srcId="{37D6119B-68ED-422C-8FAE-CB93CE761084}" destId="{39CFABA4-BFFA-4606-A52F-D1A6433B13F4}" srcOrd="0" destOrd="0" parTransId="{27EEBD69-358B-4C3E-B28D-3CEB56B32773}" sibTransId="{AE3AC9AE-55D1-4E9A-86C6-D11D33BEA0BD}"/>
    <dgm:cxn modelId="{F161DEE5-2BDC-4C29-A2C9-46820388EB1F}" type="presOf" srcId="{39CFABA4-BFFA-4606-A52F-D1A6433B13F4}" destId="{806D2796-9952-4D6C-9404-ABB409D0F53D}" srcOrd="0" destOrd="0" presId="urn:microsoft.com/office/officeart/2008/layout/VerticalCurvedList"/>
    <dgm:cxn modelId="{820C2A7D-6A64-4575-94D8-6B31FD853CDC}" type="presParOf" srcId="{B64CDBCD-87E9-4123-9FF7-9B36E80E77B0}" destId="{BB8EDD1A-CEB0-4DC6-98B3-A8AEB926659E}" srcOrd="0" destOrd="0" presId="urn:microsoft.com/office/officeart/2008/layout/VerticalCurvedList"/>
    <dgm:cxn modelId="{7E636641-B77D-4FF1-8C5C-60BA8272AC48}" type="presParOf" srcId="{BB8EDD1A-CEB0-4DC6-98B3-A8AEB926659E}" destId="{1A0C37BC-0100-41AF-B749-F3AA7E3B1E41}" srcOrd="0" destOrd="0" presId="urn:microsoft.com/office/officeart/2008/layout/VerticalCurvedList"/>
    <dgm:cxn modelId="{3C811CD4-AAC7-408A-B658-7E8921AB23B4}" type="presParOf" srcId="{1A0C37BC-0100-41AF-B749-F3AA7E3B1E41}" destId="{B70E5D80-D49F-4593-8E21-8D6C33E25D83}" srcOrd="0" destOrd="0" presId="urn:microsoft.com/office/officeart/2008/layout/VerticalCurvedList"/>
    <dgm:cxn modelId="{B93347E0-8485-4795-9686-623759DF18CA}" type="presParOf" srcId="{1A0C37BC-0100-41AF-B749-F3AA7E3B1E41}" destId="{70832134-6F63-4FE9-8CCC-1911347B77DC}" srcOrd="1" destOrd="0" presId="urn:microsoft.com/office/officeart/2008/layout/VerticalCurvedList"/>
    <dgm:cxn modelId="{C5110605-1AC0-4FE0-A573-F75D2BD2C59F}" type="presParOf" srcId="{1A0C37BC-0100-41AF-B749-F3AA7E3B1E41}" destId="{487F6938-5B9F-4042-908F-BD2C07DB1E39}" srcOrd="2" destOrd="0" presId="urn:microsoft.com/office/officeart/2008/layout/VerticalCurvedList"/>
    <dgm:cxn modelId="{7A986686-741F-4DA7-9917-8B484E75570E}" type="presParOf" srcId="{1A0C37BC-0100-41AF-B749-F3AA7E3B1E41}" destId="{E5B9CBF5-C2EE-436D-B864-67E90BD3D335}" srcOrd="3" destOrd="0" presId="urn:microsoft.com/office/officeart/2008/layout/VerticalCurvedList"/>
    <dgm:cxn modelId="{64EAA2BC-89B7-4BD5-9F83-1CC70ED804DB}" type="presParOf" srcId="{BB8EDD1A-CEB0-4DC6-98B3-A8AEB926659E}" destId="{806D2796-9952-4D6C-9404-ABB409D0F53D}" srcOrd="1" destOrd="0" presId="urn:microsoft.com/office/officeart/2008/layout/VerticalCurvedList"/>
    <dgm:cxn modelId="{007F1255-C886-432B-9F27-E55E7F700E8E}" type="presParOf" srcId="{BB8EDD1A-CEB0-4DC6-98B3-A8AEB926659E}" destId="{A399FE07-42B2-4104-99F7-76FC66A1CD01}" srcOrd="2" destOrd="0" presId="urn:microsoft.com/office/officeart/2008/layout/VerticalCurvedList"/>
    <dgm:cxn modelId="{201F6070-0CFF-437A-8C43-F87606D64623}" type="presParOf" srcId="{A399FE07-42B2-4104-99F7-76FC66A1CD01}" destId="{C7EC955E-2D14-439C-B247-B1272F24ACBF}" srcOrd="0" destOrd="0" presId="urn:microsoft.com/office/officeart/2008/layout/VerticalCurvedList"/>
    <dgm:cxn modelId="{3453066A-3F2F-4FBB-982B-CEB87F164999}" type="presParOf" srcId="{BB8EDD1A-CEB0-4DC6-98B3-A8AEB926659E}" destId="{49CDA506-83BB-44AA-9FDF-67BA073E516C}" srcOrd="3" destOrd="0" presId="urn:microsoft.com/office/officeart/2008/layout/VerticalCurvedList"/>
    <dgm:cxn modelId="{4BE349C6-571C-4F1C-B633-72E112762AAD}" type="presParOf" srcId="{BB8EDD1A-CEB0-4DC6-98B3-A8AEB926659E}" destId="{E2DDD1D2-CDCB-4E59-8ED2-4FC4AD6B930B}" srcOrd="4" destOrd="0" presId="urn:microsoft.com/office/officeart/2008/layout/VerticalCurvedList"/>
    <dgm:cxn modelId="{16D01D42-82B0-4363-BB51-3FC2548970E7}" type="presParOf" srcId="{E2DDD1D2-CDCB-4E59-8ED2-4FC4AD6B930B}" destId="{8950B1DC-F593-4519-8894-C400B132B206}" srcOrd="0" destOrd="0" presId="urn:microsoft.com/office/officeart/2008/layout/VerticalCurvedList"/>
    <dgm:cxn modelId="{8E2E9955-4B30-4CC2-9DD0-13EA44AE7E99}" type="presParOf" srcId="{BB8EDD1A-CEB0-4DC6-98B3-A8AEB926659E}" destId="{7877FB1B-F1E0-4F63-B75D-CEEF9FF2797D}" srcOrd="5" destOrd="0" presId="urn:microsoft.com/office/officeart/2008/layout/VerticalCurvedList"/>
    <dgm:cxn modelId="{81796DA2-22F4-4789-8F7F-4A928440401C}" type="presParOf" srcId="{BB8EDD1A-CEB0-4DC6-98B3-A8AEB926659E}" destId="{4AC1BBAA-0B3F-471D-9E8E-EE485717E04B}" srcOrd="6" destOrd="0" presId="urn:microsoft.com/office/officeart/2008/layout/VerticalCurvedList"/>
    <dgm:cxn modelId="{A3EE3F71-361C-41A1-907B-A8A439A49AB7}" type="presParOf" srcId="{4AC1BBAA-0B3F-471D-9E8E-EE485717E04B}" destId="{2913E858-AB5C-402C-A7A1-5F8C069E8FD7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32134-6F63-4FE9-8CCC-1911347B77DC}">
      <dsp:nvSpPr>
        <dsp:cNvPr id="0" name=""/>
        <dsp:cNvSpPr/>
      </dsp:nvSpPr>
      <dsp:spPr>
        <a:xfrm>
          <a:off x="-5966528" y="-913249"/>
          <a:ext cx="7104692" cy="7104692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D2796-9952-4D6C-9404-ABB409D0F53D}">
      <dsp:nvSpPr>
        <dsp:cNvPr id="0" name=""/>
        <dsp:cNvSpPr/>
      </dsp:nvSpPr>
      <dsp:spPr>
        <a:xfrm>
          <a:off x="732613" y="527819"/>
          <a:ext cx="5150431" cy="10556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91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Recording and analyzing data from sensors</a:t>
          </a:r>
        </a:p>
      </dsp:txBody>
      <dsp:txXfrm>
        <a:off x="732613" y="527819"/>
        <a:ext cx="5150431" cy="1055638"/>
      </dsp:txXfrm>
    </dsp:sp>
    <dsp:sp modelId="{C7EC955E-2D14-439C-B247-B1272F24ACBF}">
      <dsp:nvSpPr>
        <dsp:cNvPr id="0" name=""/>
        <dsp:cNvSpPr/>
      </dsp:nvSpPr>
      <dsp:spPr>
        <a:xfrm>
          <a:off x="72839" y="395864"/>
          <a:ext cx="1319548" cy="1319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DA506-83BB-44AA-9FDF-67BA073E516C}">
      <dsp:nvSpPr>
        <dsp:cNvPr id="0" name=""/>
        <dsp:cNvSpPr/>
      </dsp:nvSpPr>
      <dsp:spPr>
        <a:xfrm>
          <a:off x="1116338" y="2111277"/>
          <a:ext cx="4766706" cy="1055638"/>
        </a:xfrm>
        <a:prstGeom prst="rect">
          <a:avLst/>
        </a:prstGeom>
        <a:solidFill>
          <a:schemeClr val="accent3">
            <a:hueOff val="-6315744"/>
            <a:satOff val="22833"/>
            <a:lumOff val="8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91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Emergency management</a:t>
          </a:r>
        </a:p>
      </dsp:txBody>
      <dsp:txXfrm>
        <a:off x="1116338" y="2111277"/>
        <a:ext cx="4766706" cy="1055638"/>
      </dsp:txXfrm>
    </dsp:sp>
    <dsp:sp modelId="{8950B1DC-F593-4519-8894-C400B132B206}">
      <dsp:nvSpPr>
        <dsp:cNvPr id="0" name=""/>
        <dsp:cNvSpPr/>
      </dsp:nvSpPr>
      <dsp:spPr>
        <a:xfrm>
          <a:off x="456563" y="1979322"/>
          <a:ext cx="1319548" cy="1319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6315744"/>
              <a:satOff val="22833"/>
              <a:lumOff val="8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7FB1B-F1E0-4F63-B75D-CEEF9FF2797D}">
      <dsp:nvSpPr>
        <dsp:cNvPr id="0" name=""/>
        <dsp:cNvSpPr/>
      </dsp:nvSpPr>
      <dsp:spPr>
        <a:xfrm>
          <a:off x="732613" y="3694735"/>
          <a:ext cx="5150431" cy="1055638"/>
        </a:xfrm>
        <a:prstGeom prst="rect">
          <a:avLst/>
        </a:prstGeom>
        <a:solidFill>
          <a:schemeClr val="accent3">
            <a:hueOff val="-12631489"/>
            <a:satOff val="45666"/>
            <a:lumOff val="1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91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Remote Patient Monitoring</a:t>
          </a:r>
        </a:p>
      </dsp:txBody>
      <dsp:txXfrm>
        <a:off x="732613" y="3694735"/>
        <a:ext cx="5150431" cy="1055638"/>
      </dsp:txXfrm>
    </dsp:sp>
    <dsp:sp modelId="{2913E858-AB5C-402C-A7A1-5F8C069E8FD7}">
      <dsp:nvSpPr>
        <dsp:cNvPr id="0" name=""/>
        <dsp:cNvSpPr/>
      </dsp:nvSpPr>
      <dsp:spPr>
        <a:xfrm>
          <a:off x="72839" y="3562780"/>
          <a:ext cx="1319548" cy="1319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2631489"/>
              <a:satOff val="45666"/>
              <a:lumOff val="1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EB730-F1AF-4A75-B5B3-76E38FBFCBAC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E7C7-4A8C-4552-BECC-C680383605A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</a:t>
            </a:r>
            <a:r>
              <a:rPr lang="en-US" sz="1200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iSupport</a:t>
            </a:r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iSupport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aims to help in monitoring patients 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peiscens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 a depressed state or suspected ones.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95D43-47FD-4CA8-9AAC-1E04163185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2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E7C7-4A8C-4552-BECC-C680383605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E7C7-4A8C-4552-BECC-C680383605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Collega la </a:t>
            </a:r>
            <a:r>
              <a:rPr lang="it-IT" err="1"/>
              <a:t>chatID</a:t>
            </a:r>
            <a:r>
              <a:rPr lang="it-IT"/>
              <a:t> del medico e caregiver al paziente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E7C7-4A8C-4552-BECC-C680383605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51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05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27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84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73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2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87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5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74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30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47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46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1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jv.wikipedia.org/wiki/Gambar:Alert_icon-72a7cf.svg" TargetMode="Externa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hyperlink" Target="https://pxhere.com/de/photo/1612032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D96AE4-AF0A-4F38-89F8-353C9AFED289}"/>
              </a:ext>
            </a:extLst>
          </p:cNvPr>
          <p:cNvSpPr txBox="1"/>
          <p:nvPr/>
        </p:nvSpPr>
        <p:spPr>
          <a:xfrm>
            <a:off x="874815" y="798703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iSupport</a:t>
            </a: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Platform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96A842-BF09-4B74-AE31-C9547288C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your daily care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295;p47">
            <a:extLst>
              <a:ext uri="{FF2B5EF4-FFF2-40B4-BE49-F238E27FC236}">
                <a16:creationId xmlns:a16="http://schemas.microsoft.com/office/drawing/2014/main" id="{E1A585E1-9D8A-4A7F-8705-610D8E36180B}"/>
              </a:ext>
            </a:extLst>
          </p:cNvPr>
          <p:cNvPicPr preferRelativeResize="0"/>
          <p:nvPr/>
        </p:nvPicPr>
        <p:blipFill rotWithShape="1">
          <a:blip r:embed="rId3"/>
          <a:srcRect t="30399" b="24213"/>
          <a:stretch/>
        </p:blipFill>
        <p:spPr>
          <a:xfrm>
            <a:off x="6651243" y="2116556"/>
            <a:ext cx="4939504" cy="224194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451ABE-F03C-43DF-9104-BE6016CF182B}"/>
              </a:ext>
            </a:extLst>
          </p:cNvPr>
          <p:cNvSpPr txBox="1"/>
          <p:nvPr/>
        </p:nvSpPr>
        <p:spPr>
          <a:xfrm>
            <a:off x="414610" y="4619386"/>
            <a:ext cx="3672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/>
              <a:t>Team </a:t>
            </a:r>
            <a:r>
              <a:rPr lang="it-IT" sz="2000" err="1"/>
              <a:t>members</a:t>
            </a:r>
            <a:r>
              <a:rPr lang="it-IT" sz="2000"/>
              <a:t>:</a:t>
            </a:r>
          </a:p>
          <a:p>
            <a:pPr>
              <a:spcAft>
                <a:spcPts val="600"/>
              </a:spcAft>
            </a:pPr>
            <a:r>
              <a:rPr lang="it-IT" sz="2000"/>
              <a:t>Burdisso Sara s275424</a:t>
            </a:r>
          </a:p>
          <a:p>
            <a:pPr>
              <a:spcAft>
                <a:spcPts val="600"/>
              </a:spcAft>
            </a:pPr>
            <a:r>
              <a:rPr lang="it-IT" sz="2000"/>
              <a:t>Centonze Ilenia s277389</a:t>
            </a:r>
          </a:p>
          <a:p>
            <a:pPr algn="l">
              <a:spcAft>
                <a:spcPts val="600"/>
              </a:spcAft>
            </a:pPr>
            <a:r>
              <a:rPr lang="it-IT" sz="2000"/>
              <a:t>Ferrara Mauro s276932</a:t>
            </a:r>
            <a:r>
              <a:rPr lang="it-IT" sz="1800" b="0" i="0" u="none" strike="noStrike" baseline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it-IT" sz="2000"/>
          </a:p>
          <a:p>
            <a:pPr algn="l">
              <a:spcAft>
                <a:spcPts val="600"/>
              </a:spcAft>
            </a:pPr>
            <a:r>
              <a:rPr lang="it-IT" sz="2000"/>
              <a:t>Pasotti Andrea s275100</a:t>
            </a:r>
            <a:r>
              <a:rPr lang="it-IT" sz="1800" b="0" i="0" u="none" strike="noStrike" baseline="0">
                <a:solidFill>
                  <a:srgbClr val="000000"/>
                </a:solidFill>
              </a:rPr>
              <a:t> </a:t>
            </a:r>
            <a:endParaRPr lang="en-US" sz="2000"/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BAD13F41-1845-4C2C-9AE7-3ED88BB3FECD}"/>
              </a:ext>
            </a:extLst>
          </p:cNvPr>
          <p:cNvSpPr txBox="1">
            <a:spLocks/>
          </p:cNvSpPr>
          <p:nvPr/>
        </p:nvSpPr>
        <p:spPr>
          <a:xfrm>
            <a:off x="1966912" y="3113087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80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0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30ED4-EF9D-4747-96F8-8D321532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Catalog</a:t>
            </a:r>
            <a:r>
              <a:rPr lang="it-IT"/>
              <a:t> 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C6856E-0C89-4916-AB5F-AAC3DDC44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400"/>
              <a:t>It communicates with all the other actors in the platform exploiting REST communication.</a:t>
            </a:r>
          </a:p>
          <a:p>
            <a:pPr marL="342900" indent="-342900" algn="just">
              <a:buChar char="•"/>
            </a:pPr>
            <a:r>
              <a:rPr lang="en-US" sz="2400"/>
              <a:t>It has 3 main functions:</a:t>
            </a:r>
          </a:p>
          <a:p>
            <a:pPr marL="800100" lvl="1" indent="-342900" algn="just">
              <a:buChar char="•"/>
            </a:pPr>
            <a:r>
              <a:rPr lang="en-US" sz="2200"/>
              <a:t>Retrieve (GET)</a:t>
            </a:r>
          </a:p>
          <a:p>
            <a:pPr marL="800100" lvl="1" indent="-342900" algn="just">
              <a:buChar char="•"/>
            </a:pPr>
            <a:r>
              <a:rPr lang="en-US" sz="2200"/>
              <a:t>Add (POST)</a:t>
            </a:r>
          </a:p>
          <a:p>
            <a:pPr marL="800100" lvl="1" indent="-342900" algn="just">
              <a:buChar char="•"/>
            </a:pPr>
            <a:r>
              <a:rPr lang="en-US" sz="2200"/>
              <a:t>Update (</a:t>
            </a:r>
            <a:r>
              <a:rPr lang="en-US" sz="2200" b="1"/>
              <a:t>PUT</a:t>
            </a:r>
            <a:r>
              <a:rPr lang="en-US" sz="2200"/>
              <a:t>)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901DEE0-3D5B-453D-B6D7-A3B771993341}"/>
              </a:ext>
            </a:extLst>
          </p:cNvPr>
          <p:cNvSpPr/>
          <p:nvPr/>
        </p:nvSpPr>
        <p:spPr>
          <a:xfrm>
            <a:off x="5716506" y="3099216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PUT</a:t>
            </a:r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1BCD29-2C58-4D58-9C8C-A5904229A2A9}"/>
              </a:ext>
            </a:extLst>
          </p:cNvPr>
          <p:cNvSpPr txBox="1"/>
          <p:nvPr/>
        </p:nvSpPr>
        <p:spPr>
          <a:xfrm>
            <a:off x="9938209" y="1440368"/>
            <a:ext cx="2216083" cy="206210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600">
                <a:solidFill>
                  <a:srgbClr val="D4D4D4"/>
                </a:solidFill>
                <a:latin typeface="Consolas" panose="020B0609020204030204" pitchFamily="49" charset="0"/>
              </a:rPr>
              <a:t>Body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patientID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«1"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patientName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"Francesco"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patientSurname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"Bianchi"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LightsSchedule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"17:00-18:30"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connectedDevices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"Temperature"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"t_1"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telegramIDs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thingspeakInfo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apikeys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"ZQ2AJZABDSC4MXXG"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"SV1HOET58CE7225M"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1342741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lastUpdate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50B3B99-49F1-4DC1-85B4-BA099CE8A72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265489" y="2471420"/>
            <a:ext cx="1035229" cy="95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91F37AD-F029-42C9-A92A-F6AA888320C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265489" y="3429000"/>
            <a:ext cx="1035230" cy="98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D5506DB9-12DE-4AB2-A592-72FE8677DCF6}"/>
              </a:ext>
            </a:extLst>
          </p:cNvPr>
          <p:cNvSpPr/>
          <p:nvPr/>
        </p:nvSpPr>
        <p:spPr>
          <a:xfrm>
            <a:off x="8300718" y="2141636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</a:t>
            </a:r>
            <a:r>
              <a:rPr lang="it-IT" err="1"/>
              <a:t>patient</a:t>
            </a:r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108640C-DAB1-4D46-982C-6906C667EF1E}"/>
              </a:ext>
            </a:extLst>
          </p:cNvPr>
          <p:cNvSpPr/>
          <p:nvPr/>
        </p:nvSpPr>
        <p:spPr>
          <a:xfrm>
            <a:off x="8300719" y="4088568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IP/device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815041-3CD3-4FAA-BD18-9F9F7C22E6EE}"/>
              </a:ext>
            </a:extLst>
          </p:cNvPr>
          <p:cNvSpPr txBox="1"/>
          <p:nvPr/>
        </p:nvSpPr>
        <p:spPr>
          <a:xfrm>
            <a:off x="9938209" y="3640890"/>
            <a:ext cx="2216083" cy="19389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600">
                <a:solidFill>
                  <a:srgbClr val="D4D4D4"/>
                </a:solidFill>
                <a:latin typeface="Consolas" panose="020B0609020204030204" pitchFamily="49" charset="0"/>
              </a:rPr>
              <a:t>Body=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deviceName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"smartwatch_1"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measureType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HeartRate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Accelerometer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availableServices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servicesDetails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serviceType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iSupport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/1/</a:t>
            </a:r>
            <a:r>
              <a:rPr lang="it-IT" sz="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sensors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/Body"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]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lastUpdate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1623097970.3872042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319406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4B2C4E42-44CB-4945-9352-43A9509F5F0E}"/>
              </a:ext>
            </a:extLst>
          </p:cNvPr>
          <p:cNvSpPr/>
          <p:nvPr/>
        </p:nvSpPr>
        <p:spPr>
          <a:xfrm>
            <a:off x="8044570" y="943205"/>
            <a:ext cx="947375" cy="612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7F63BAB-23B5-4CDB-8F17-4BD94AF12AF9}"/>
              </a:ext>
            </a:extLst>
          </p:cNvPr>
          <p:cNvSpPr/>
          <p:nvPr/>
        </p:nvSpPr>
        <p:spPr>
          <a:xfrm>
            <a:off x="7404256" y="4180306"/>
            <a:ext cx="2359974" cy="5597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</a:rPr>
              <a:t>Delete the device from «</a:t>
            </a:r>
            <a:r>
              <a:rPr lang="it-IT" sz="1400" err="1">
                <a:solidFill>
                  <a:schemeClr val="tx1"/>
                </a:solidFill>
              </a:rPr>
              <a:t>DeviceList</a:t>
            </a:r>
            <a:r>
              <a:rPr lang="it-IT" sz="1400">
                <a:solidFill>
                  <a:schemeClr val="tx1"/>
                </a:solidFill>
              </a:rPr>
              <a:t>»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D8AE6F0-8EE2-4D9A-BF55-EB94781C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it-IT" err="1"/>
              <a:t>Catalog</a:t>
            </a:r>
            <a:r>
              <a:rPr lang="it-IT"/>
              <a:t> </a:t>
            </a:r>
            <a:endParaRPr lang="en-US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4C695306-626B-4567-B0A1-7B8D024DB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52577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400"/>
              <a:t>Catalog keeps updated the “</a:t>
            </a:r>
            <a:r>
              <a:rPr lang="en-US" sz="2400" err="1"/>
              <a:t>deviceList</a:t>
            </a:r>
            <a:r>
              <a:rPr lang="en-US" sz="2400"/>
              <a:t>” with the devices correctly connected and removes all the devices that are disconnected.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E0356A5-774D-4158-ADA6-D204010EE06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 flipH="1">
            <a:off x="8584243" y="3738573"/>
            <a:ext cx="1" cy="44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56DE45E-8EB7-4FF7-8552-D61A6E8C0EFC}"/>
              </a:ext>
            </a:extLst>
          </p:cNvPr>
          <p:cNvCxnSpPr>
            <a:cxnSpLocks/>
            <a:stCxn id="4" idx="2"/>
            <a:endCxn id="33" idx="0"/>
          </p:cNvCxnSpPr>
          <p:nvPr/>
        </p:nvCxnSpPr>
        <p:spPr>
          <a:xfrm>
            <a:off x="8584243" y="4740076"/>
            <a:ext cx="0" cy="37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CEE30CC8-DC33-4BD8-BF41-B872841447E0}"/>
              </a:ext>
            </a:extLst>
          </p:cNvPr>
          <p:cNvSpPr/>
          <p:nvPr/>
        </p:nvSpPr>
        <p:spPr>
          <a:xfrm>
            <a:off x="7370976" y="1810330"/>
            <a:ext cx="2426535" cy="6127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</a:rPr>
              <a:t>Check </a:t>
            </a:r>
            <a:r>
              <a:rPr lang="it-IT" sz="1400" err="1">
                <a:solidFill>
                  <a:schemeClr val="tx1"/>
                </a:solidFill>
              </a:rPr>
              <a:t>all</a:t>
            </a:r>
            <a:r>
              <a:rPr lang="it-IT" sz="1400">
                <a:solidFill>
                  <a:schemeClr val="tx1"/>
                </a:solidFill>
              </a:rPr>
              <a:t> «</a:t>
            </a:r>
            <a:r>
              <a:rPr lang="it-IT" sz="1400" err="1">
                <a:solidFill>
                  <a:schemeClr val="tx1"/>
                </a:solidFill>
              </a:rPr>
              <a:t>LastUpdate</a:t>
            </a:r>
            <a:r>
              <a:rPr lang="it-IT" sz="1400">
                <a:solidFill>
                  <a:schemeClr val="tx1"/>
                </a:solidFill>
              </a:rPr>
              <a:t>»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ADA98C9-4E19-4B12-B8DB-88E4441DE4D8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518258" y="1555983"/>
            <a:ext cx="0" cy="25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ecisione 15">
            <a:extLst>
              <a:ext uri="{FF2B5EF4-FFF2-40B4-BE49-F238E27FC236}">
                <a16:creationId xmlns:a16="http://schemas.microsoft.com/office/drawing/2014/main" id="{DA7B6470-DA3F-4975-836C-659FCC40D7E0}"/>
              </a:ext>
            </a:extLst>
          </p:cNvPr>
          <p:cNvSpPr/>
          <p:nvPr/>
        </p:nvSpPr>
        <p:spPr>
          <a:xfrm>
            <a:off x="7647720" y="2744254"/>
            <a:ext cx="1873047" cy="9943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76B0850-3572-4102-BA8C-BE58AAFAF6C2}"/>
              </a:ext>
            </a:extLst>
          </p:cNvPr>
          <p:cNvSpPr txBox="1"/>
          <p:nvPr/>
        </p:nvSpPr>
        <p:spPr>
          <a:xfrm>
            <a:off x="7870110" y="3051295"/>
            <a:ext cx="1428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«</a:t>
            </a:r>
            <a:r>
              <a:rPr lang="it-IT" sz="1200" err="1">
                <a:solidFill>
                  <a:schemeClr val="tx1"/>
                </a:solidFill>
              </a:rPr>
              <a:t>LastUpdate</a:t>
            </a:r>
            <a:r>
              <a:rPr lang="it-IT" sz="1200">
                <a:solidFill>
                  <a:schemeClr val="tx1"/>
                </a:solidFill>
              </a:rPr>
              <a:t>» &gt;120 s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28D400-A5DF-43A3-BF03-2D151678CA71}"/>
              </a:ext>
            </a:extLst>
          </p:cNvPr>
          <p:cNvSpPr txBox="1"/>
          <p:nvPr/>
        </p:nvSpPr>
        <p:spPr>
          <a:xfrm>
            <a:off x="8193134" y="3834966"/>
            <a:ext cx="5864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tx1"/>
                </a:solidFill>
              </a:rPr>
              <a:t>Yes</a:t>
            </a:r>
            <a:endParaRPr lang="en-US" sz="1100" b="1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622B472-836C-4822-812D-A96E96075929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8584244" y="2423108"/>
            <a:ext cx="0" cy="32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10B723C-BB24-468E-84EF-319CAF122C97}"/>
              </a:ext>
            </a:extLst>
          </p:cNvPr>
          <p:cNvSpPr txBox="1"/>
          <p:nvPr/>
        </p:nvSpPr>
        <p:spPr>
          <a:xfrm>
            <a:off x="7340482" y="2979803"/>
            <a:ext cx="4097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tx1"/>
                </a:solidFill>
              </a:rPr>
              <a:t>No</a:t>
            </a:r>
            <a:endParaRPr lang="en-US" sz="1100" b="1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A63F0B9-D332-4F44-BF7B-F2BF70D78DE5}"/>
              </a:ext>
            </a:extLst>
          </p:cNvPr>
          <p:cNvSpPr/>
          <p:nvPr/>
        </p:nvSpPr>
        <p:spPr>
          <a:xfrm>
            <a:off x="7404256" y="5119198"/>
            <a:ext cx="2359974" cy="5597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err="1">
                <a:solidFill>
                  <a:schemeClr val="tx1"/>
                </a:solidFill>
              </a:rPr>
              <a:t>Wait</a:t>
            </a:r>
            <a:r>
              <a:rPr lang="it-IT" sz="1400">
                <a:solidFill>
                  <a:schemeClr val="tx1"/>
                </a:solidFill>
              </a:rPr>
              <a:t> for 60 seconds</a:t>
            </a:r>
          </a:p>
        </p:txBody>
      </p: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A4B5DB16-7055-46C6-9121-6459695188CC}"/>
              </a:ext>
            </a:extLst>
          </p:cNvPr>
          <p:cNvCxnSpPr>
            <a:cxnSpLocks/>
            <a:stCxn id="16" idx="1"/>
            <a:endCxn id="33" idx="1"/>
          </p:cNvCxnSpPr>
          <p:nvPr/>
        </p:nvCxnSpPr>
        <p:spPr>
          <a:xfrm rot="10800000" flipV="1">
            <a:off x="7404256" y="3241413"/>
            <a:ext cx="243464" cy="2157669"/>
          </a:xfrm>
          <a:prstGeom prst="bentConnector3">
            <a:avLst>
              <a:gd name="adj1" fmla="val 310054"/>
            </a:avLst>
          </a:prstGeom>
          <a:ln w="6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a gomito 43">
            <a:extLst>
              <a:ext uri="{FF2B5EF4-FFF2-40B4-BE49-F238E27FC236}">
                <a16:creationId xmlns:a16="http://schemas.microsoft.com/office/drawing/2014/main" id="{6DD6A636-6D36-4DA7-BB8E-4E3C4326EDA2}"/>
              </a:ext>
            </a:extLst>
          </p:cNvPr>
          <p:cNvCxnSpPr>
            <a:cxnSpLocks/>
            <a:stCxn id="33" idx="2"/>
            <a:endCxn id="12" idx="3"/>
          </p:cNvCxnSpPr>
          <p:nvPr/>
        </p:nvCxnSpPr>
        <p:spPr>
          <a:xfrm rot="5400000" flipH="1" flipV="1">
            <a:off x="7409752" y="3291210"/>
            <a:ext cx="3562249" cy="1213268"/>
          </a:xfrm>
          <a:prstGeom prst="bentConnector4">
            <a:avLst>
              <a:gd name="adj1" fmla="val -6417"/>
              <a:gd name="adj2" fmla="val 136712"/>
            </a:avLst>
          </a:prstGeom>
          <a:ln w="63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39E46712-9CF0-41AD-9AED-3F11F25281D0}"/>
              </a:ext>
            </a:extLst>
          </p:cNvPr>
          <p:cNvSpPr txBox="1"/>
          <p:nvPr/>
        </p:nvSpPr>
        <p:spPr>
          <a:xfrm>
            <a:off x="938028" y="4060255"/>
            <a:ext cx="3735755" cy="267765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deviceList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deviceName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"smartwatch_1"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deviceID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"1"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measureType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HeartRate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               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Accelerometer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availableServices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"MQTT"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servicesDetails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serviceType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"MQTT",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topic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CE9178"/>
                </a:solidFill>
                <a:latin typeface="Consolas" panose="020B0609020204030204" pitchFamily="49" charset="0"/>
              </a:rPr>
              <a:t>iSupport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/1/</a:t>
            </a:r>
            <a:r>
              <a:rPr lang="it-IT" sz="800" err="1">
                <a:solidFill>
                  <a:srgbClr val="CE9178"/>
                </a:solidFill>
                <a:latin typeface="Consolas" panose="020B0609020204030204" pitchFamily="49" charset="0"/>
              </a:rPr>
              <a:t>sensors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/Body"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]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lastUpdate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1621764472.704841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}]</a:t>
            </a:r>
            <a:endParaRPr lang="it-IT" sz="800"/>
          </a:p>
        </p:txBody>
      </p:sp>
      <p:pic>
        <p:nvPicPr>
          <p:cNvPr id="51" name="Picture 2" descr="Free Json file Icon of Flat style - Available in SVG, PNG, EPS, AI &amp;amp; Icon  fonts">
            <a:extLst>
              <a:ext uri="{FF2B5EF4-FFF2-40B4-BE49-F238E27FC236}">
                <a16:creationId xmlns:a16="http://schemas.microsoft.com/office/drawing/2014/main" id="{A933B7B9-8550-4A13-8DF5-8A1C57AD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80" y="3897844"/>
            <a:ext cx="681698" cy="6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9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Device Connector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257300"/>
            <a:ext cx="6172200" cy="487362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it-IT"/>
              <a:t>Temperature and </a:t>
            </a:r>
            <a:r>
              <a:rPr lang="it-IT" err="1"/>
              <a:t>Humidity</a:t>
            </a:r>
            <a:r>
              <a:rPr lang="it-IT"/>
              <a:t>:</a:t>
            </a:r>
          </a:p>
          <a:p>
            <a:pPr marL="0" indent="0">
              <a:buNone/>
            </a:pPr>
            <a:r>
              <a:rPr lang="en-US" sz="2100"/>
              <a:t>Extraction of a value from uniform distributions that have specific limits that change according to the month in which publication occurs. User sets mode of generation:</a:t>
            </a:r>
          </a:p>
          <a:p>
            <a:pPr lvl="1"/>
            <a:r>
              <a:rPr lang="en-US" sz="1700"/>
              <a:t>in the suitable range</a:t>
            </a:r>
          </a:p>
          <a:p>
            <a:pPr lvl="1"/>
            <a:r>
              <a:rPr lang="en-US" sz="1700"/>
              <a:t>out of range</a:t>
            </a:r>
          </a:p>
          <a:p>
            <a:pPr marL="457200" lvl="1" indent="0">
              <a:buNone/>
            </a:pPr>
            <a:endParaRPr lang="it-IT" sz="1800"/>
          </a:p>
          <a:p>
            <a:pPr>
              <a:buFontTx/>
              <a:buChar char="-"/>
            </a:pPr>
            <a:r>
              <a:rPr lang="it-IT"/>
              <a:t>Motion Sensor: </a:t>
            </a:r>
          </a:p>
          <a:p>
            <a:pPr marL="0" indent="0">
              <a:buNone/>
            </a:pPr>
            <a:r>
              <a:rPr lang="it-IT" sz="2100" err="1"/>
              <a:t>It</a:t>
            </a:r>
            <a:r>
              <a:rPr lang="it-IT" sz="2100"/>
              <a:t> </a:t>
            </a:r>
            <a:r>
              <a:rPr lang="it-IT" sz="2100" err="1"/>
              <a:t>is</a:t>
            </a:r>
            <a:r>
              <a:rPr lang="it-IT" sz="2100"/>
              <a:t> a </a:t>
            </a:r>
            <a:r>
              <a:rPr lang="it-IT" sz="2100" err="1"/>
              <a:t>value</a:t>
            </a:r>
            <a:r>
              <a:rPr lang="it-IT" sz="2100"/>
              <a:t> (1/0) set by the user</a:t>
            </a:r>
          </a:p>
          <a:p>
            <a:pPr marL="0" indent="0">
              <a:buNone/>
            </a:pPr>
            <a:endParaRPr lang="en-US" sz="260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Devices implemented in the simulation:</a:t>
            </a:r>
          </a:p>
          <a:p>
            <a:r>
              <a:rPr lang="en-US"/>
              <a:t>- </a:t>
            </a:r>
            <a:r>
              <a:rPr lang="en-US" b="1"/>
              <a:t>   </a:t>
            </a:r>
            <a:r>
              <a:rPr lang="it-IT" b="1"/>
              <a:t>Temperature and </a:t>
            </a:r>
            <a:r>
              <a:rPr lang="it-IT" b="1" err="1"/>
              <a:t>humidity</a:t>
            </a:r>
            <a:r>
              <a:rPr lang="it-IT" b="1"/>
              <a:t> </a:t>
            </a:r>
            <a:r>
              <a:rPr lang="it-IT" b="1" err="1"/>
              <a:t>sensors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b="1" err="1"/>
              <a:t>Morion</a:t>
            </a:r>
            <a:r>
              <a:rPr lang="it-IT" b="1"/>
              <a:t> Sensor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/>
              <a:t>Heart rate </a:t>
            </a:r>
            <a:r>
              <a:rPr lang="it-IT" err="1"/>
              <a:t>sensor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err="1"/>
              <a:t>Accelerometer</a:t>
            </a:r>
            <a:r>
              <a:rPr lang="it-IT"/>
              <a:t> </a:t>
            </a:r>
            <a:r>
              <a:rPr lang="it-IT" err="1"/>
              <a:t>sensor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err="1"/>
              <a:t>Actuator</a:t>
            </a:r>
            <a:r>
              <a:rPr lang="it-IT"/>
              <a:t> for air </a:t>
            </a:r>
            <a:r>
              <a:rPr lang="it-IT" err="1"/>
              <a:t>Conditionair</a:t>
            </a:r>
            <a:r>
              <a:rPr lang="it-IT"/>
              <a:t> system</a:t>
            </a:r>
          </a:p>
          <a:p>
            <a:pPr marL="285750" indent="-285750">
              <a:buFontTx/>
              <a:buChar char="-"/>
            </a:pPr>
            <a:r>
              <a:rPr lang="it-IT"/>
              <a:t>Smart light </a:t>
            </a:r>
            <a:r>
              <a:rPr lang="it-IT" err="1"/>
              <a:t>bulb</a:t>
            </a:r>
            <a:r>
              <a:rPr lang="it-IT"/>
              <a:t> </a:t>
            </a:r>
            <a:r>
              <a:rPr lang="it-IT" err="1"/>
              <a:t>actuator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9276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Device Connector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25" y="987425"/>
            <a:ext cx="7419975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-HR and </a:t>
            </a:r>
            <a:r>
              <a:rPr lang="it-IT" err="1"/>
              <a:t>Accelerometer</a:t>
            </a:r>
            <a:r>
              <a:rPr lang="it-IT"/>
              <a:t> </a:t>
            </a:r>
            <a:r>
              <a:rPr lang="it-IT" err="1"/>
              <a:t>measurments</a:t>
            </a:r>
            <a:r>
              <a:rPr lang="it-IT"/>
              <a:t>:</a:t>
            </a:r>
          </a:p>
          <a:p>
            <a:pPr marL="0" indent="0">
              <a:buNone/>
            </a:pPr>
            <a:r>
              <a:rPr lang="it-IT" sz="2000" err="1"/>
              <a:t>Accelerometer</a:t>
            </a:r>
            <a:r>
              <a:rPr lang="it-IT" sz="2000"/>
              <a:t> </a:t>
            </a:r>
            <a:r>
              <a:rPr lang="it-IT" sz="2000" err="1"/>
              <a:t>measurments</a:t>
            </a:r>
            <a:r>
              <a:rPr lang="it-IT" sz="2000"/>
              <a:t> are </a:t>
            </a:r>
            <a:r>
              <a:rPr lang="it-IT" sz="2000" err="1"/>
              <a:t>obtained</a:t>
            </a:r>
            <a:r>
              <a:rPr lang="it-IT" sz="2000"/>
              <a:t> from 2 database: </a:t>
            </a:r>
            <a:r>
              <a:rPr lang="it-IT" sz="2000" i="1"/>
              <a:t>REST.txt</a:t>
            </a:r>
            <a:r>
              <a:rPr lang="it-IT" sz="2000"/>
              <a:t> and </a:t>
            </a:r>
            <a:r>
              <a:rPr lang="it-IT" sz="2000" i="1"/>
              <a:t>SPORT.txt</a:t>
            </a:r>
          </a:p>
          <a:p>
            <a:r>
              <a:rPr lang="it-IT" sz="3200"/>
              <a:t>REST </a:t>
            </a:r>
            <a:r>
              <a:rPr lang="it-IT" sz="3200" err="1"/>
              <a:t>configuration</a:t>
            </a:r>
            <a:endParaRPr lang="it-IT" sz="320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Devices implemented in the simulation:</a:t>
            </a:r>
          </a:p>
          <a:p>
            <a:r>
              <a:rPr lang="en-US"/>
              <a:t>- </a:t>
            </a:r>
            <a:r>
              <a:rPr lang="en-US" b="1"/>
              <a:t>   </a:t>
            </a:r>
            <a:r>
              <a:rPr lang="it-IT"/>
              <a:t>Temperature and </a:t>
            </a:r>
            <a:r>
              <a:rPr lang="it-IT" err="1"/>
              <a:t>humidity</a:t>
            </a:r>
            <a:r>
              <a:rPr lang="it-IT"/>
              <a:t> </a:t>
            </a:r>
            <a:r>
              <a:rPr lang="it-IT" err="1"/>
              <a:t>sensors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/>
              <a:t>Motion Sensor</a:t>
            </a:r>
          </a:p>
          <a:p>
            <a:pPr marL="285750" indent="-285750">
              <a:buFontTx/>
              <a:buChar char="-"/>
            </a:pPr>
            <a:r>
              <a:rPr lang="it-IT" b="1"/>
              <a:t>Heart rate </a:t>
            </a:r>
            <a:r>
              <a:rPr lang="it-IT" b="1" err="1"/>
              <a:t>sensor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b="1" err="1"/>
              <a:t>Accelerometer</a:t>
            </a:r>
            <a:r>
              <a:rPr lang="it-IT" b="1"/>
              <a:t> </a:t>
            </a:r>
            <a:r>
              <a:rPr lang="it-IT" b="1" err="1"/>
              <a:t>sensor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err="1"/>
              <a:t>Actuator</a:t>
            </a:r>
            <a:r>
              <a:rPr lang="it-IT"/>
              <a:t> for air </a:t>
            </a:r>
            <a:r>
              <a:rPr lang="it-IT" err="1"/>
              <a:t>Conditionair</a:t>
            </a:r>
            <a:r>
              <a:rPr lang="it-IT"/>
              <a:t> system</a:t>
            </a:r>
          </a:p>
          <a:p>
            <a:pPr marL="285750" indent="-285750">
              <a:buFontTx/>
              <a:buChar char="-"/>
            </a:pPr>
            <a:r>
              <a:rPr lang="it-IT"/>
              <a:t>Smart light </a:t>
            </a:r>
            <a:r>
              <a:rPr lang="it-IT" err="1"/>
              <a:t>bulb</a:t>
            </a:r>
            <a:r>
              <a:rPr lang="it-IT"/>
              <a:t> </a:t>
            </a:r>
            <a:r>
              <a:rPr lang="it-IT" err="1"/>
              <a:t>actuator</a:t>
            </a:r>
            <a:endParaRPr lang="en-US" sz="2000"/>
          </a:p>
          <a:p>
            <a:pPr marL="285750" indent="-285750">
              <a:buFontTx/>
              <a:buChar char="-"/>
            </a:pPr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29994C3-F757-4C61-B3C3-65819EF9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76" y="3172546"/>
            <a:ext cx="3292475" cy="291738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A739BB-1EEF-4795-9C78-026ED3B04FFA}"/>
              </a:ext>
            </a:extLst>
          </p:cNvPr>
          <p:cNvSpPr txBox="1"/>
          <p:nvPr/>
        </p:nvSpPr>
        <p:spPr>
          <a:xfrm>
            <a:off x="9288463" y="3406774"/>
            <a:ext cx="21423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/>
              <a:t>REST.txt</a:t>
            </a:r>
          </a:p>
          <a:p>
            <a:r>
              <a:rPr lang="it-IT" sz="1800"/>
              <a:t>0.06275</a:t>
            </a:r>
          </a:p>
          <a:p>
            <a:r>
              <a:rPr lang="it-IT" sz="1800"/>
              <a:t>0.04957 </a:t>
            </a:r>
          </a:p>
          <a:p>
            <a:r>
              <a:rPr lang="it-IT" sz="1800"/>
              <a:t>0.11802</a:t>
            </a:r>
          </a:p>
          <a:p>
            <a:r>
              <a:rPr lang="it-IT" sz="1800"/>
              <a:t>0.28902</a:t>
            </a:r>
          </a:p>
          <a:p>
            <a:r>
              <a:rPr lang="it-IT" sz="1800"/>
              <a:t>0.10596</a:t>
            </a:r>
          </a:p>
          <a:p>
            <a:r>
              <a:rPr lang="it-IT" sz="1800"/>
              <a:t>0.556840…</a:t>
            </a:r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FAA82B-92C5-46AA-BF38-3F56AD691AE1}"/>
              </a:ext>
            </a:extLst>
          </p:cNvPr>
          <p:cNvSpPr txBox="1"/>
          <p:nvPr/>
        </p:nvSpPr>
        <p:spPr>
          <a:xfrm>
            <a:off x="8491538" y="4221351"/>
            <a:ext cx="474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+</a:t>
            </a:r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E3C201-02BF-4E9A-8DB7-95FB365DB087}"/>
              </a:ext>
            </a:extLst>
          </p:cNvPr>
          <p:cNvSpPr txBox="1"/>
          <p:nvPr/>
        </p:nvSpPr>
        <p:spPr>
          <a:xfrm>
            <a:off x="6983413" y="2950984"/>
            <a:ext cx="17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HR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3DDAB9-B114-4895-9706-951AED298038}"/>
              </a:ext>
            </a:extLst>
          </p:cNvPr>
          <p:cNvSpPr txBox="1"/>
          <p:nvPr/>
        </p:nvSpPr>
        <p:spPr>
          <a:xfrm>
            <a:off x="6909315" y="5966817"/>
            <a:ext cx="1385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/>
              <a:t>bpm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06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Device Connector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43672" cy="3811588"/>
          </a:xfrm>
        </p:spPr>
        <p:txBody>
          <a:bodyPr/>
          <a:lstStyle/>
          <a:p>
            <a:r>
              <a:rPr lang="en-US"/>
              <a:t>Devices implemented in the simulation:</a:t>
            </a:r>
          </a:p>
          <a:p>
            <a:r>
              <a:rPr lang="en-US"/>
              <a:t>- </a:t>
            </a:r>
            <a:r>
              <a:rPr lang="en-US" b="1"/>
              <a:t>   </a:t>
            </a:r>
            <a:r>
              <a:rPr lang="it-IT"/>
              <a:t>Temperature and </a:t>
            </a:r>
            <a:r>
              <a:rPr lang="it-IT" err="1"/>
              <a:t>humidity</a:t>
            </a:r>
            <a:r>
              <a:rPr lang="it-IT"/>
              <a:t> </a:t>
            </a:r>
            <a:r>
              <a:rPr lang="it-IT" err="1"/>
              <a:t>sensors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/>
              <a:t>Motion Sensor</a:t>
            </a:r>
          </a:p>
          <a:p>
            <a:pPr marL="285750" indent="-285750">
              <a:buFontTx/>
              <a:buChar char="-"/>
            </a:pPr>
            <a:r>
              <a:rPr lang="it-IT" b="1"/>
              <a:t>Heart rate </a:t>
            </a:r>
            <a:r>
              <a:rPr lang="it-IT" b="1" err="1"/>
              <a:t>sensor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b="1" err="1"/>
              <a:t>Accelerometer</a:t>
            </a:r>
            <a:r>
              <a:rPr lang="it-IT" b="1"/>
              <a:t> </a:t>
            </a:r>
            <a:r>
              <a:rPr lang="it-IT" b="1" err="1"/>
              <a:t>sensor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err="1"/>
              <a:t>Actuator</a:t>
            </a:r>
            <a:r>
              <a:rPr lang="it-IT"/>
              <a:t> for air  </a:t>
            </a:r>
            <a:r>
              <a:rPr lang="it-IT" err="1"/>
              <a:t>Conditionair</a:t>
            </a:r>
            <a:r>
              <a:rPr lang="it-IT"/>
              <a:t> system</a:t>
            </a:r>
          </a:p>
          <a:p>
            <a:pPr marL="285750" indent="-285750">
              <a:buFontTx/>
              <a:buChar char="-"/>
            </a:pPr>
            <a:r>
              <a:rPr lang="it-IT"/>
              <a:t>Smart light </a:t>
            </a:r>
            <a:r>
              <a:rPr lang="it-IT" err="1"/>
              <a:t>bulb</a:t>
            </a:r>
            <a:r>
              <a:rPr lang="it-IT"/>
              <a:t> </a:t>
            </a:r>
            <a:r>
              <a:rPr lang="it-IT" err="1"/>
              <a:t>actuator</a:t>
            </a:r>
            <a:endParaRPr lang="en-US" sz="20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1CA110-4064-4640-9AB7-3E9BDC66C382}"/>
              </a:ext>
            </a:extLst>
          </p:cNvPr>
          <p:cNvSpPr txBox="1"/>
          <p:nvPr/>
        </p:nvSpPr>
        <p:spPr>
          <a:xfrm>
            <a:off x="9288463" y="3406774"/>
            <a:ext cx="16589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/>
              <a:t>SPORT.txt</a:t>
            </a:r>
          </a:p>
          <a:p>
            <a:r>
              <a:rPr lang="it-IT" sz="1800"/>
              <a:t>6.920512</a:t>
            </a:r>
          </a:p>
          <a:p>
            <a:r>
              <a:rPr lang="it-IT" sz="1800"/>
              <a:t>7.049275</a:t>
            </a:r>
          </a:p>
          <a:p>
            <a:r>
              <a:rPr lang="it-IT" sz="1800"/>
              <a:t>7.176033</a:t>
            </a:r>
          </a:p>
          <a:p>
            <a:r>
              <a:rPr lang="it-IT" sz="1800"/>
              <a:t>7.291157</a:t>
            </a:r>
          </a:p>
          <a:p>
            <a:r>
              <a:rPr lang="it-IT" sz="1800"/>
              <a:t>7.398414</a:t>
            </a:r>
          </a:p>
          <a:p>
            <a:r>
              <a:rPr lang="it-IT" sz="1800"/>
              <a:t>8.597905</a:t>
            </a:r>
          </a:p>
          <a:p>
            <a:r>
              <a:rPr lang="it-IT" sz="1800"/>
              <a:t>8.611896…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937BA0-DF55-428E-97D4-1F759CDF5E68}"/>
              </a:ext>
            </a:extLst>
          </p:cNvPr>
          <p:cNvSpPr txBox="1"/>
          <p:nvPr/>
        </p:nvSpPr>
        <p:spPr>
          <a:xfrm>
            <a:off x="8491538" y="4221351"/>
            <a:ext cx="57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+</a:t>
            </a:r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53B393-AC4A-45F1-88E8-9AFDF4E8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10" y="3074919"/>
            <a:ext cx="3259105" cy="29720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C3592C-259D-4B73-9748-49D81E4E2C14}"/>
              </a:ext>
            </a:extLst>
          </p:cNvPr>
          <p:cNvSpPr txBox="1"/>
          <p:nvPr/>
        </p:nvSpPr>
        <p:spPr>
          <a:xfrm>
            <a:off x="6983413" y="2950984"/>
            <a:ext cx="17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HR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D624BC-4232-4CB1-917C-D4A2F188820B}"/>
              </a:ext>
            </a:extLst>
          </p:cNvPr>
          <p:cNvSpPr txBox="1"/>
          <p:nvPr/>
        </p:nvSpPr>
        <p:spPr>
          <a:xfrm>
            <a:off x="6909315" y="5966817"/>
            <a:ext cx="1385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/>
              <a:t>bpm</a:t>
            </a:r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422861F5-E36C-448B-8169-164DAD85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025" y="987425"/>
            <a:ext cx="7419975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/>
              <a:t>-HR and </a:t>
            </a:r>
            <a:r>
              <a:rPr lang="it-IT" err="1"/>
              <a:t>Accelerometer</a:t>
            </a:r>
            <a:r>
              <a:rPr lang="it-IT"/>
              <a:t> </a:t>
            </a:r>
            <a:r>
              <a:rPr lang="it-IT" err="1"/>
              <a:t>measurments</a:t>
            </a:r>
            <a:r>
              <a:rPr lang="it-IT"/>
              <a:t>:</a:t>
            </a:r>
          </a:p>
          <a:p>
            <a:pPr marL="0" indent="0">
              <a:buNone/>
            </a:pPr>
            <a:r>
              <a:rPr lang="it-IT" sz="2000" err="1"/>
              <a:t>Accelerometer</a:t>
            </a:r>
            <a:r>
              <a:rPr lang="it-IT" sz="2000"/>
              <a:t> </a:t>
            </a:r>
            <a:r>
              <a:rPr lang="it-IT" sz="2000" err="1"/>
              <a:t>measurments</a:t>
            </a:r>
            <a:r>
              <a:rPr lang="it-IT" sz="2000"/>
              <a:t> are </a:t>
            </a:r>
            <a:r>
              <a:rPr lang="it-IT" sz="2000" err="1"/>
              <a:t>obtained</a:t>
            </a:r>
            <a:r>
              <a:rPr lang="it-IT" sz="2000"/>
              <a:t> from 2 database: </a:t>
            </a:r>
            <a:r>
              <a:rPr lang="it-IT" sz="2000" i="1"/>
              <a:t>REST.txt</a:t>
            </a:r>
            <a:r>
              <a:rPr lang="it-IT" sz="2000"/>
              <a:t> and </a:t>
            </a:r>
            <a:r>
              <a:rPr lang="it-IT" sz="2000" i="1"/>
              <a:t>SPORT.txt</a:t>
            </a:r>
          </a:p>
          <a:p>
            <a:r>
              <a:rPr lang="it-IT" sz="3200"/>
              <a:t>Sport </a:t>
            </a:r>
            <a:r>
              <a:rPr lang="it-IT" sz="3200" err="1"/>
              <a:t>configuration</a:t>
            </a:r>
            <a:endParaRPr lang="it-IT" sz="3200"/>
          </a:p>
        </p:txBody>
      </p:sp>
    </p:spTree>
    <p:extLst>
      <p:ext uri="{BB962C8B-B14F-4D97-AF65-F5344CB8AC3E}">
        <p14:creationId xmlns:p14="http://schemas.microsoft.com/office/powerpoint/2010/main" val="270246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Device Connector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43672" cy="3811588"/>
          </a:xfrm>
        </p:spPr>
        <p:txBody>
          <a:bodyPr/>
          <a:lstStyle/>
          <a:p>
            <a:r>
              <a:rPr lang="en-US"/>
              <a:t>Devices implemented in the simulation:</a:t>
            </a:r>
          </a:p>
          <a:p>
            <a:r>
              <a:rPr lang="en-US"/>
              <a:t>- </a:t>
            </a:r>
            <a:r>
              <a:rPr lang="en-US" b="1"/>
              <a:t>   </a:t>
            </a:r>
            <a:r>
              <a:rPr lang="it-IT"/>
              <a:t>Temperature and </a:t>
            </a:r>
            <a:r>
              <a:rPr lang="it-IT" err="1"/>
              <a:t>humidity</a:t>
            </a:r>
            <a:r>
              <a:rPr lang="it-IT"/>
              <a:t> </a:t>
            </a:r>
            <a:r>
              <a:rPr lang="it-IT" err="1"/>
              <a:t>sensors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/>
              <a:t>Motion Sensor</a:t>
            </a:r>
          </a:p>
          <a:p>
            <a:pPr marL="285750" indent="-285750">
              <a:buFontTx/>
              <a:buChar char="-"/>
            </a:pPr>
            <a:r>
              <a:rPr lang="it-IT" b="1"/>
              <a:t>Heart rate </a:t>
            </a:r>
            <a:r>
              <a:rPr lang="it-IT" b="1" err="1"/>
              <a:t>sensor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b="1" err="1"/>
              <a:t>Accelerometer</a:t>
            </a:r>
            <a:r>
              <a:rPr lang="it-IT" b="1"/>
              <a:t> </a:t>
            </a:r>
            <a:r>
              <a:rPr lang="it-IT" b="1" err="1"/>
              <a:t>sensor</a:t>
            </a:r>
            <a:endParaRPr lang="it-IT" b="1"/>
          </a:p>
          <a:p>
            <a:pPr marL="285750" indent="-285750">
              <a:buFontTx/>
              <a:buChar char="-"/>
            </a:pPr>
            <a:r>
              <a:rPr lang="it-IT" err="1"/>
              <a:t>Actuator</a:t>
            </a:r>
            <a:r>
              <a:rPr lang="it-IT"/>
              <a:t> for air </a:t>
            </a:r>
            <a:r>
              <a:rPr lang="it-IT" err="1"/>
              <a:t>Conditionair</a:t>
            </a:r>
            <a:r>
              <a:rPr lang="it-IT"/>
              <a:t> system</a:t>
            </a:r>
          </a:p>
          <a:p>
            <a:pPr marL="285750" indent="-285750">
              <a:buFontTx/>
              <a:buChar char="-"/>
            </a:pPr>
            <a:r>
              <a:rPr lang="it-IT"/>
              <a:t>Smart light </a:t>
            </a:r>
            <a:r>
              <a:rPr lang="it-IT" err="1"/>
              <a:t>bulb</a:t>
            </a:r>
            <a:r>
              <a:rPr lang="it-IT"/>
              <a:t> </a:t>
            </a:r>
            <a:r>
              <a:rPr lang="it-IT" err="1"/>
              <a:t>actuator</a:t>
            </a:r>
            <a:endParaRPr lang="en-US" sz="2000"/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1CA110-4064-4640-9AB7-3E9BDC66C382}"/>
              </a:ext>
            </a:extLst>
          </p:cNvPr>
          <p:cNvSpPr txBox="1"/>
          <p:nvPr/>
        </p:nvSpPr>
        <p:spPr>
          <a:xfrm>
            <a:off x="9288463" y="3406774"/>
            <a:ext cx="21423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i="1"/>
              <a:t>REST.txt</a:t>
            </a:r>
          </a:p>
          <a:p>
            <a:r>
              <a:rPr lang="it-IT" sz="1800"/>
              <a:t>0.06275</a:t>
            </a:r>
          </a:p>
          <a:p>
            <a:r>
              <a:rPr lang="it-IT" sz="1800"/>
              <a:t>0.04957 </a:t>
            </a:r>
          </a:p>
          <a:p>
            <a:r>
              <a:rPr lang="it-IT" sz="1800"/>
              <a:t>0.11802</a:t>
            </a:r>
          </a:p>
          <a:p>
            <a:r>
              <a:rPr lang="it-IT" sz="1800"/>
              <a:t>0.28902</a:t>
            </a:r>
          </a:p>
          <a:p>
            <a:r>
              <a:rPr lang="it-IT" sz="1800"/>
              <a:t>0.10596</a:t>
            </a:r>
          </a:p>
          <a:p>
            <a:r>
              <a:rPr lang="it-IT" sz="1800"/>
              <a:t>0.556840…</a:t>
            </a:r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937BA0-DF55-428E-97D4-1F759CDF5E68}"/>
              </a:ext>
            </a:extLst>
          </p:cNvPr>
          <p:cNvSpPr txBox="1"/>
          <p:nvPr/>
        </p:nvSpPr>
        <p:spPr>
          <a:xfrm>
            <a:off x="8491538" y="4221351"/>
            <a:ext cx="474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+</a:t>
            </a:r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0BA3121-7319-4AE6-A636-29AAF279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10" y="3074919"/>
            <a:ext cx="3259105" cy="29720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5F18DD-266A-4169-B5FC-AF06C5E62280}"/>
              </a:ext>
            </a:extLst>
          </p:cNvPr>
          <p:cNvSpPr txBox="1"/>
          <p:nvPr/>
        </p:nvSpPr>
        <p:spPr>
          <a:xfrm>
            <a:off x="6983413" y="2950984"/>
            <a:ext cx="17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HR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96B7B4-0D11-47F5-AA15-DF489782FF2C}"/>
              </a:ext>
            </a:extLst>
          </p:cNvPr>
          <p:cNvSpPr txBox="1"/>
          <p:nvPr/>
        </p:nvSpPr>
        <p:spPr>
          <a:xfrm>
            <a:off x="6909315" y="5966817"/>
            <a:ext cx="1385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/>
              <a:t>bpm</a:t>
            </a:r>
            <a:endParaRPr lang="it-IT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EC1C645C-C3B7-4597-960F-23B0E925B046}"/>
              </a:ext>
            </a:extLst>
          </p:cNvPr>
          <p:cNvSpPr txBox="1">
            <a:spLocks/>
          </p:cNvSpPr>
          <p:nvPr/>
        </p:nvSpPr>
        <p:spPr>
          <a:xfrm>
            <a:off x="4772025" y="987425"/>
            <a:ext cx="7419975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-HR and </a:t>
            </a:r>
            <a:r>
              <a:rPr lang="it-IT" err="1"/>
              <a:t>Accelerometer</a:t>
            </a:r>
            <a:r>
              <a:rPr lang="it-IT"/>
              <a:t> </a:t>
            </a:r>
            <a:r>
              <a:rPr lang="it-IT" err="1"/>
              <a:t>measurments</a:t>
            </a:r>
            <a:r>
              <a:rPr lang="it-IT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000" err="1"/>
              <a:t>Accelerometer</a:t>
            </a:r>
            <a:r>
              <a:rPr lang="it-IT" sz="2000"/>
              <a:t> </a:t>
            </a:r>
            <a:r>
              <a:rPr lang="it-IT" sz="2000" err="1"/>
              <a:t>measurments</a:t>
            </a:r>
            <a:r>
              <a:rPr lang="it-IT" sz="2000"/>
              <a:t> are </a:t>
            </a:r>
            <a:r>
              <a:rPr lang="it-IT" sz="2000" err="1"/>
              <a:t>obtained</a:t>
            </a:r>
            <a:r>
              <a:rPr lang="it-IT" sz="2000"/>
              <a:t> from 2 database: </a:t>
            </a:r>
            <a:r>
              <a:rPr lang="it-IT" sz="2000" i="1"/>
              <a:t>REST.txt</a:t>
            </a:r>
            <a:r>
              <a:rPr lang="it-IT" sz="2000"/>
              <a:t> and </a:t>
            </a:r>
            <a:r>
              <a:rPr lang="it-IT" sz="2000" i="1"/>
              <a:t>SPORT.txt</a:t>
            </a:r>
          </a:p>
          <a:p>
            <a:r>
              <a:rPr lang="it-IT"/>
              <a:t>«</a:t>
            </a:r>
            <a:r>
              <a:rPr lang="it-IT" err="1"/>
              <a:t>Danger</a:t>
            </a:r>
            <a:r>
              <a:rPr lang="it-IT"/>
              <a:t>» </a:t>
            </a:r>
            <a:r>
              <a:rPr lang="it-IT" err="1"/>
              <a:t>configuration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95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Device Connector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257300"/>
            <a:ext cx="61722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err="1"/>
              <a:t>Actuation</a:t>
            </a:r>
            <a:r>
              <a:rPr lang="it-IT"/>
              <a:t> </a:t>
            </a:r>
            <a:r>
              <a:rPr lang="it-IT" err="1"/>
              <a:t>Commands</a:t>
            </a:r>
            <a:r>
              <a:rPr lang="it-IT"/>
              <a:t>:</a:t>
            </a:r>
            <a:endParaRPr lang="en-US" sz="2400"/>
          </a:p>
          <a:p>
            <a:pPr>
              <a:buFontTx/>
              <a:buChar char="-"/>
            </a:pPr>
            <a:r>
              <a:rPr lang="en-US" sz="2400"/>
              <a:t>Switching on the </a:t>
            </a:r>
            <a:r>
              <a:rPr lang="it-IT" sz="2400"/>
              <a:t>air </a:t>
            </a:r>
            <a:r>
              <a:rPr lang="it-IT" sz="2400" err="1"/>
              <a:t>Conditionair</a:t>
            </a:r>
            <a:r>
              <a:rPr lang="it-IT" sz="2400"/>
              <a:t> system </a:t>
            </a:r>
            <a:r>
              <a:rPr lang="en-US" sz="2400"/>
              <a:t>to maintain optimal temperature and humidity levels.</a:t>
            </a:r>
          </a:p>
          <a:p>
            <a:pPr>
              <a:buFontTx/>
              <a:buChar char="-"/>
            </a:pPr>
            <a:r>
              <a:rPr lang="en-US" sz="2400"/>
              <a:t>Switching on smart lights to enable </a:t>
            </a:r>
            <a:r>
              <a:rPr lang="en-US" sz="2400" err="1"/>
              <a:t>luminotherapy</a:t>
            </a:r>
            <a:r>
              <a:rPr lang="en-US" sz="2400"/>
              <a:t>.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81004" cy="3811588"/>
          </a:xfrm>
        </p:spPr>
        <p:txBody>
          <a:bodyPr/>
          <a:lstStyle/>
          <a:p>
            <a:r>
              <a:rPr lang="en-US"/>
              <a:t>Devices implemented in the simulation:</a:t>
            </a:r>
          </a:p>
          <a:p>
            <a:r>
              <a:rPr lang="en-US"/>
              <a:t>- </a:t>
            </a:r>
            <a:r>
              <a:rPr lang="en-US" b="1"/>
              <a:t>   </a:t>
            </a:r>
            <a:r>
              <a:rPr lang="it-IT"/>
              <a:t>Temperature and </a:t>
            </a:r>
            <a:r>
              <a:rPr lang="it-IT" err="1"/>
              <a:t>humidity</a:t>
            </a:r>
            <a:r>
              <a:rPr lang="it-IT"/>
              <a:t> </a:t>
            </a:r>
            <a:r>
              <a:rPr lang="it-IT" err="1"/>
              <a:t>sensors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err="1"/>
              <a:t>Presence</a:t>
            </a:r>
            <a:r>
              <a:rPr lang="it-IT"/>
              <a:t> Sensor</a:t>
            </a:r>
          </a:p>
          <a:p>
            <a:pPr marL="285750" indent="-285750">
              <a:buFontTx/>
              <a:buChar char="-"/>
            </a:pPr>
            <a:r>
              <a:rPr lang="it-IT"/>
              <a:t>Heart rate </a:t>
            </a:r>
            <a:r>
              <a:rPr lang="it-IT" err="1"/>
              <a:t>sensor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err="1"/>
              <a:t>Accelerometer</a:t>
            </a:r>
            <a:r>
              <a:rPr lang="it-IT"/>
              <a:t> </a:t>
            </a:r>
            <a:r>
              <a:rPr lang="it-IT" err="1"/>
              <a:t>sensor</a:t>
            </a:r>
            <a:endParaRPr lang="it-IT"/>
          </a:p>
          <a:p>
            <a:pPr marL="285750" indent="-285750">
              <a:buFontTx/>
              <a:buChar char="-"/>
            </a:pPr>
            <a:r>
              <a:rPr lang="it-IT" b="1" err="1"/>
              <a:t>Actuator</a:t>
            </a:r>
            <a:r>
              <a:rPr lang="it-IT" b="1"/>
              <a:t> for air </a:t>
            </a:r>
            <a:r>
              <a:rPr lang="it-IT" b="1" err="1"/>
              <a:t>Conditionair</a:t>
            </a:r>
            <a:r>
              <a:rPr lang="it-IT" b="1"/>
              <a:t> system</a:t>
            </a:r>
          </a:p>
          <a:p>
            <a:pPr marL="285750" indent="-285750">
              <a:buFontTx/>
              <a:buChar char="-"/>
            </a:pPr>
            <a:r>
              <a:rPr lang="it-IT" b="1"/>
              <a:t>Smart light </a:t>
            </a:r>
            <a:r>
              <a:rPr lang="it-IT" b="1" err="1"/>
              <a:t>bulb</a:t>
            </a:r>
            <a:r>
              <a:rPr lang="it-IT" b="1"/>
              <a:t> </a:t>
            </a:r>
            <a:r>
              <a:rPr lang="it-IT" b="1" err="1"/>
              <a:t>actuator</a:t>
            </a:r>
            <a:endParaRPr lang="en-US" sz="2000" b="1"/>
          </a:p>
          <a:p>
            <a:pPr marL="285750" indent="-2857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1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AD4CD19F-4A9D-4701-AD7D-AAB9A9E9011A}"/>
              </a:ext>
            </a:extLst>
          </p:cNvPr>
          <p:cNvSpPr txBox="1">
            <a:spLocks/>
          </p:cNvSpPr>
          <p:nvPr/>
        </p:nvSpPr>
        <p:spPr>
          <a:xfrm>
            <a:off x="6095999" y="2022495"/>
            <a:ext cx="556495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/>
              <a:t>Catalog: </a:t>
            </a:r>
            <a:r>
              <a:rPr lang="en-US" sz="2000"/>
              <a:t>to register devices or refresh registration with a REST communication.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err="1"/>
              <a:t>ThingSpeak</a:t>
            </a:r>
            <a:r>
              <a:rPr lang="en-US"/>
              <a:t> Adaptor</a:t>
            </a:r>
            <a:r>
              <a:rPr lang="en-US" sz="2400"/>
              <a:t>: </a:t>
            </a:r>
            <a:r>
              <a:rPr lang="en-US" sz="2000"/>
              <a:t>which receives all measurements from the sensors published by Device Connector. </a:t>
            </a:r>
            <a:endParaRPr lang="en-US"/>
          </a:p>
          <a:p>
            <a:pPr>
              <a:spcBef>
                <a:spcPts val="200"/>
              </a:spcBef>
            </a:pPr>
            <a:r>
              <a:rPr lang="en-US"/>
              <a:t>Home system Control: </a:t>
            </a:r>
            <a:r>
              <a:rPr lang="en-US" sz="2000"/>
              <a:t>device connector publishes sensor measurements to this microservice, which sends actuation commands to switch on and off the temperature control system.</a:t>
            </a:r>
          </a:p>
          <a:p>
            <a:pPr>
              <a:spcBef>
                <a:spcPts val="200"/>
              </a:spcBef>
            </a:pPr>
            <a:r>
              <a:rPr lang="en-US"/>
              <a:t>Light Shift</a:t>
            </a:r>
            <a:r>
              <a:rPr lang="en-US" sz="2000"/>
              <a:t>: from which device connector receives actuation command to switch on/off smart light bulbs for </a:t>
            </a:r>
            <a:r>
              <a:rPr lang="en-US" sz="2000" err="1"/>
              <a:t>luminotherapy</a:t>
            </a:r>
            <a:r>
              <a:rPr lang="en-US" sz="2000"/>
              <a:t>.</a:t>
            </a:r>
            <a:endParaRPr lang="en-US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2A08436-0A31-486D-BED7-57782665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3503"/>
            <a:ext cx="3932237" cy="1600200"/>
          </a:xfrm>
        </p:spPr>
        <p:txBody>
          <a:bodyPr/>
          <a:lstStyle/>
          <a:p>
            <a:r>
              <a:rPr lang="it-IT"/>
              <a:t>Device Connector</a:t>
            </a:r>
            <a:endParaRPr lang="en-US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021F1C48-0BC0-4FF4-8F2D-4E12FC5848E7}"/>
              </a:ext>
            </a:extLst>
          </p:cNvPr>
          <p:cNvSpPr txBox="1">
            <a:spLocks/>
          </p:cNvSpPr>
          <p:nvPr/>
        </p:nvSpPr>
        <p:spPr>
          <a:xfrm>
            <a:off x="6169024" y="1645444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it-IT" sz="2400" b="1" err="1">
                <a:solidFill>
                  <a:srgbClr val="000000"/>
                </a:solidFill>
                <a:latin typeface="Avenir Next LT Pro"/>
              </a:rPr>
              <a:t>Communication</a:t>
            </a:r>
            <a:r>
              <a:rPr lang="it-IT" sz="2400" b="1">
                <a:solidFill>
                  <a:srgbClr val="000000"/>
                </a:solidFill>
                <a:latin typeface="Avenir Next LT Pro"/>
              </a:rPr>
              <a:t> with</a:t>
            </a:r>
            <a:endParaRPr lang="en-US" sz="2400" b="1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076A1FD-02CB-4540-93C8-242C4B14B489}"/>
              </a:ext>
            </a:extLst>
          </p:cNvPr>
          <p:cNvSpPr/>
          <p:nvPr/>
        </p:nvSpPr>
        <p:spPr>
          <a:xfrm>
            <a:off x="912812" y="3681737"/>
            <a:ext cx="3706322" cy="26719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__message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={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"bn"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1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"e"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 [{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"n"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"Heart Rate"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"value"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61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"timestamp"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"123456"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"u"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"bpm"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"n"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"Accelerometer"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"value"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0.060369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"timestamp"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"123456"</a:t>
            </a:r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50">
                <a:solidFill>
                  <a:srgbClr val="9CDCFE"/>
                </a:solidFill>
                <a:latin typeface="Consolas" panose="020B0609020204030204" pitchFamily="49" charset="0"/>
              </a:rPr>
              <a:t>		"u": </a:t>
            </a:r>
            <a:r>
              <a:rPr lang="en-US" sz="1050">
                <a:solidFill>
                  <a:srgbClr val="CE9178"/>
                </a:solidFill>
                <a:latin typeface="Consolas" panose="020B0609020204030204" pitchFamily="49" charset="0"/>
              </a:rPr>
              <a:t>"m/s2"</a:t>
            </a:r>
          </a:p>
          <a:p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	]</a:t>
            </a:r>
          </a:p>
          <a:p>
            <a:r>
              <a:rPr lang="en-US" sz="105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20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8D83373-729E-4D7A-BF0D-BD3DAFA3E0AA}"/>
              </a:ext>
            </a:extLst>
          </p:cNvPr>
          <p:cNvSpPr txBox="1"/>
          <p:nvPr/>
        </p:nvSpPr>
        <p:spPr>
          <a:xfrm>
            <a:off x="912812" y="2022495"/>
            <a:ext cx="37063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Communication with the other actors is done using </a:t>
            </a:r>
            <a:r>
              <a:rPr lang="en-US" sz="1800" b="1" err="1"/>
              <a:t>SenML</a:t>
            </a:r>
            <a:r>
              <a:rPr lang="en-US" sz="1800" b="1"/>
              <a:t> format.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8888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Patient</a:t>
            </a:r>
            <a:r>
              <a:rPr lang="it-IT"/>
              <a:t> Control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/>
              <a:t>Analyze heart rate and acceleration data</a:t>
            </a:r>
          </a:p>
          <a:p>
            <a:endParaRPr lang="en-US" sz="24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CCEECE-C6C5-4407-B7C8-3DCB3B2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54096F-0777-47F6-93B1-E5A2C42D21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err="1"/>
              <a:t>ThingSpeak</a:t>
            </a:r>
            <a:r>
              <a:rPr lang="en-US" sz="2400"/>
              <a:t>:</a:t>
            </a:r>
            <a:r>
              <a:rPr lang="en-US"/>
              <a:t> </a:t>
            </a:r>
            <a:r>
              <a:rPr lang="en-US" sz="2000"/>
              <a:t>for getting measurement of 10 minutes windows.</a:t>
            </a:r>
          </a:p>
          <a:p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C3F671-4910-4638-B9A4-B536EFC1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628" y="3879316"/>
            <a:ext cx="4240724" cy="2534717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519158AA-9791-4690-9557-105567827B1A}"/>
              </a:ext>
            </a:extLst>
          </p:cNvPr>
          <p:cNvSpPr/>
          <p:nvPr/>
        </p:nvSpPr>
        <p:spPr>
          <a:xfrm>
            <a:off x="8684882" y="4797411"/>
            <a:ext cx="1129246" cy="12913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1E30D3D-BC71-4482-B425-1951706F355C}"/>
              </a:ext>
            </a:extLst>
          </p:cNvPr>
          <p:cNvSpPr/>
          <p:nvPr/>
        </p:nvSpPr>
        <p:spPr>
          <a:xfrm>
            <a:off x="8153620" y="4788949"/>
            <a:ext cx="1129248" cy="131350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B9C5BA-E5BC-4C73-96AD-6343D5E2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07" y="3879316"/>
            <a:ext cx="4240724" cy="2671762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0AB5CBE-B317-4AE2-9662-4D974F2226E6}"/>
              </a:ext>
            </a:extLst>
          </p:cNvPr>
          <p:cNvSpPr/>
          <p:nvPr/>
        </p:nvSpPr>
        <p:spPr>
          <a:xfrm>
            <a:off x="4248069" y="4767097"/>
            <a:ext cx="1044883" cy="12699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346726B-F160-4386-9ED3-AC2A54DF17CE}"/>
              </a:ext>
            </a:extLst>
          </p:cNvPr>
          <p:cNvSpPr/>
          <p:nvPr/>
        </p:nvSpPr>
        <p:spPr>
          <a:xfrm>
            <a:off x="3756496" y="4758775"/>
            <a:ext cx="1044885" cy="129172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3F6ACC-ACB1-45A9-ADDB-E94EF4C9362F}"/>
              </a:ext>
            </a:extLst>
          </p:cNvPr>
          <p:cNvSpPr txBox="1"/>
          <p:nvPr/>
        </p:nvSpPr>
        <p:spPr>
          <a:xfrm>
            <a:off x="836612" y="1436902"/>
            <a:ext cx="10660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latin typeface="Times New Roman" panose="02020603050405020304" pitchFamily="18" charset="0"/>
                <a:ea typeface="Calibri" panose="020F0502020204030204" pitchFamily="34" charset="0"/>
              </a:rPr>
              <a:t>Goal: 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Monitoring the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patient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detecting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 of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panic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attack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388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Patient</a:t>
            </a:r>
            <a:r>
              <a:rPr lang="it-IT"/>
              <a:t> Control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/>
              <a:t>Analyze heart rate and acceleration data</a:t>
            </a:r>
          </a:p>
          <a:p>
            <a:endParaRPr lang="en-US" sz="24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  <a:p>
            <a:r>
              <a:rPr lang="en-US" sz="2400"/>
              <a:t>Communicate an alert in case of panic attack to the doctor and caregiver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CCEECE-C6C5-4407-B7C8-3DCB3B2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54096F-0777-47F6-93B1-E5A2C42D21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err="1"/>
              <a:t>ThingSpeak</a:t>
            </a:r>
            <a:r>
              <a:rPr lang="en-US" sz="2400"/>
              <a:t>:</a:t>
            </a:r>
            <a:r>
              <a:rPr lang="en-US"/>
              <a:t> </a:t>
            </a:r>
            <a:r>
              <a:rPr lang="en-US" sz="2000"/>
              <a:t>for getting measurement of 10 minutes windows.</a:t>
            </a:r>
          </a:p>
          <a:p>
            <a:pPr>
              <a:lnSpc>
                <a:spcPct val="100000"/>
              </a:lnSpc>
            </a:pP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ThingSpeak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for recording the panic attack event</a:t>
            </a:r>
            <a:endParaRPr lang="en-US"/>
          </a:p>
          <a:p>
            <a:r>
              <a:rPr lang="en-US"/>
              <a:t>Telegram bot: </a:t>
            </a:r>
            <a:r>
              <a:rPr lang="en-US" sz="2000"/>
              <a:t>for communicating the panic attack event</a:t>
            </a:r>
          </a:p>
          <a:p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B9C5BA-E5BC-4C73-96AD-6343D5E2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63" y="3319462"/>
            <a:ext cx="2624437" cy="16864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C3F671-4910-4638-B9A4-B536EFC1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28" y="3319462"/>
            <a:ext cx="2428372" cy="157344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519158AA-9791-4690-9557-105567827B1A}"/>
              </a:ext>
            </a:extLst>
          </p:cNvPr>
          <p:cNvSpPr/>
          <p:nvPr/>
        </p:nvSpPr>
        <p:spPr>
          <a:xfrm>
            <a:off x="4968694" y="3889375"/>
            <a:ext cx="646642" cy="8016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1E30D3D-BC71-4482-B425-1951706F355C}"/>
              </a:ext>
            </a:extLst>
          </p:cNvPr>
          <p:cNvSpPr/>
          <p:nvPr/>
        </p:nvSpPr>
        <p:spPr>
          <a:xfrm>
            <a:off x="4664477" y="3884122"/>
            <a:ext cx="646643" cy="81536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AB5CBE-B317-4AE2-9662-4D974F2226E6}"/>
              </a:ext>
            </a:extLst>
          </p:cNvPr>
          <p:cNvSpPr/>
          <p:nvPr/>
        </p:nvSpPr>
        <p:spPr>
          <a:xfrm>
            <a:off x="2329419" y="3879850"/>
            <a:ext cx="646642" cy="8016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346726B-F160-4386-9ED3-AC2A54DF17CE}"/>
              </a:ext>
            </a:extLst>
          </p:cNvPr>
          <p:cNvSpPr/>
          <p:nvPr/>
        </p:nvSpPr>
        <p:spPr>
          <a:xfrm>
            <a:off x="2025202" y="3874597"/>
            <a:ext cx="646643" cy="81536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47F3B6-27A1-446B-A4DD-ED6D17FA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The idea - </a:t>
            </a:r>
            <a:r>
              <a:rPr lang="it-IT" err="1"/>
              <a:t>overview</a:t>
            </a:r>
            <a:endParaRPr lang="en-US"/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46C1D3E8-D7B3-4518-B2F4-BA9A04422CA1}"/>
              </a:ext>
            </a:extLst>
          </p:cNvPr>
          <p:cNvGrpSpPr/>
          <p:nvPr/>
        </p:nvGrpSpPr>
        <p:grpSpPr>
          <a:xfrm>
            <a:off x="4985166" y="1424231"/>
            <a:ext cx="5955884" cy="5278194"/>
            <a:chOff x="1302166" y="1348031"/>
            <a:chExt cx="5955884" cy="5278194"/>
          </a:xfrm>
        </p:grpSpPr>
        <p:graphicFrame>
          <p:nvGraphicFramePr>
            <p:cNvPr id="3" name="Diagramma 2">
              <a:extLst>
                <a:ext uri="{FF2B5EF4-FFF2-40B4-BE49-F238E27FC236}">
                  <a16:creationId xmlns:a16="http://schemas.microsoft.com/office/drawing/2014/main" id="{6256EAF6-1BD2-4AB4-9EFC-71B2880EC13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1804375"/>
                </p:ext>
              </p:extLst>
            </p:nvPr>
          </p:nvGraphicFramePr>
          <p:xfrm>
            <a:off x="1302166" y="1348031"/>
            <a:ext cx="5955884" cy="52781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4" name="Immagine 3" descr="Immagine che contiene nero, scuro&#10;&#10;Descrizione generata automaticamente">
              <a:extLst>
                <a:ext uri="{FF2B5EF4-FFF2-40B4-BE49-F238E27FC236}">
                  <a16:creationId xmlns:a16="http://schemas.microsoft.com/office/drawing/2014/main" id="{18B29A25-0612-4E2B-B3DF-57F857A51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270" y="1985428"/>
              <a:ext cx="634746" cy="634746"/>
            </a:xfrm>
            <a:prstGeom prst="rect">
              <a:avLst/>
            </a:prstGeom>
          </p:spPr>
        </p:pic>
        <p:pic>
          <p:nvPicPr>
            <p:cNvPr id="5" name="Immagine 4" descr="Immagine che contiene edificio, porta, finestra&#10;&#10;Descrizione generata automaticamente">
              <a:extLst>
                <a:ext uri="{FF2B5EF4-FFF2-40B4-BE49-F238E27FC236}">
                  <a16:creationId xmlns:a16="http://schemas.microsoft.com/office/drawing/2014/main" id="{7C81EFD2-5B1A-495F-824E-6F695749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098" y="2072469"/>
              <a:ext cx="592378" cy="634745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6F40E5D-A694-4B24-B2D8-D1B1CAD97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953616" y="3440337"/>
              <a:ext cx="908981" cy="908981"/>
            </a:xfrm>
            <a:prstGeom prst="rect">
              <a:avLst/>
            </a:prstGeom>
          </p:spPr>
        </p:pic>
        <p:pic>
          <p:nvPicPr>
            <p:cNvPr id="15" name="Immagine 14" descr="Immagine che contiene testo, rosa, caso&#10;&#10;Descrizione generata automaticamente">
              <a:extLst>
                <a:ext uri="{FF2B5EF4-FFF2-40B4-BE49-F238E27FC236}">
                  <a16:creationId xmlns:a16="http://schemas.microsoft.com/office/drawing/2014/main" id="{CC1A6B1E-53ED-4CC7-961E-37480572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6275" r="90000">
                          <a14:foregroundMark x1="32745" y1="44118" x2="62157" y2="42059"/>
                          <a14:foregroundMark x1="10392" y1="38824" x2="12549" y2="59706"/>
                          <a14:foregroundMark x1="79020" y1="17941" x2="81765" y2="54412"/>
                          <a14:foregroundMark x1="6275" y1="42059" x2="6275" y2="42059"/>
                          <a14:backgroundMark x1="34902" y1="38824" x2="38431" y2="388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1534107" y="5251425"/>
              <a:ext cx="1028738" cy="685825"/>
            </a:xfrm>
            <a:prstGeom prst="rect">
              <a:avLst/>
            </a:prstGeom>
          </p:spPr>
        </p:pic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70DCC639-D5A7-4C94-98C7-8461C2227B51}"/>
                </a:ext>
              </a:extLst>
            </p:cNvPr>
            <p:cNvSpPr/>
            <p:nvPr/>
          </p:nvSpPr>
          <p:spPr>
            <a:xfrm rot="20774867">
              <a:off x="1714404" y="5434090"/>
              <a:ext cx="599739" cy="320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AC16F298-A5F3-4096-8549-EDA31FC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0751919">
              <a:off x="1721928" y="5395303"/>
              <a:ext cx="653096" cy="351911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E2E07315-0E19-4E33-8630-D17FD21F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920" y="5295261"/>
              <a:ext cx="299076" cy="299076"/>
            </a:xfrm>
            <a:prstGeom prst="rect">
              <a:avLst/>
            </a:prstGeom>
          </p:spPr>
        </p:pic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FBC82B9-011C-4B4C-B742-E6EBC5073222}"/>
              </a:ext>
            </a:extLst>
          </p:cNvPr>
          <p:cNvSpPr txBox="1"/>
          <p:nvPr/>
        </p:nvSpPr>
        <p:spPr>
          <a:xfrm>
            <a:off x="838200" y="2377145"/>
            <a:ext cx="3730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Objective:</a:t>
            </a:r>
          </a:p>
          <a:p>
            <a:endParaRPr lang="en-US" sz="2000" dirty="0"/>
          </a:p>
          <a:p>
            <a:r>
              <a:rPr lang="en-US" sz="2000" dirty="0"/>
              <a:t>To help clinicians and caregivers follow individuals in depressive states during their treatment period by providing a remote monitoring and support platform.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3643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Home system Control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/>
              <a:t>Manages temperature and humidity inside the house</a:t>
            </a:r>
          </a:p>
          <a:p>
            <a:r>
              <a:rPr lang="en-US" sz="2400"/>
              <a:t>Verifies patient presence in the home</a:t>
            </a:r>
          </a:p>
          <a:p>
            <a:r>
              <a:rPr lang="en-US" sz="2400"/>
              <a:t>Avoid wasting energy by establishing activation time slots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CB378C0-49A1-445D-B990-A8B417A035AB}"/>
              </a:ext>
            </a:extLst>
          </p:cNvPr>
          <p:cNvSpPr/>
          <p:nvPr/>
        </p:nvSpPr>
        <p:spPr>
          <a:xfrm>
            <a:off x="8477403" y="2536337"/>
            <a:ext cx="947375" cy="612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52AE466-DC1C-4895-8AD7-07FF0A4C1DDD}"/>
              </a:ext>
            </a:extLst>
          </p:cNvPr>
          <p:cNvSpPr/>
          <p:nvPr/>
        </p:nvSpPr>
        <p:spPr>
          <a:xfrm>
            <a:off x="7771104" y="3429000"/>
            <a:ext cx="2359974" cy="5597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err="1">
                <a:solidFill>
                  <a:schemeClr val="tx1"/>
                </a:solidFill>
              </a:rPr>
              <a:t>Receives</a:t>
            </a:r>
            <a:r>
              <a:rPr lang="it-IT" sz="1400">
                <a:solidFill>
                  <a:schemeClr val="tx1"/>
                </a:solidFill>
              </a:rPr>
              <a:t> data from </a:t>
            </a:r>
            <a:r>
              <a:rPr lang="it-IT" sz="1400" err="1">
                <a:solidFill>
                  <a:schemeClr val="tx1"/>
                </a:solidFill>
              </a:rPr>
              <a:t>sensors</a:t>
            </a:r>
            <a:endParaRPr lang="it-IT" sz="1400">
              <a:solidFill>
                <a:schemeClr val="tx1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BDDDDD8-6A65-4F7B-9A34-3D0C33142D5C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8951091" y="3149115"/>
            <a:ext cx="0" cy="279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627534C8-C853-4A45-A4F5-9C1B624CCE65}"/>
              </a:ext>
            </a:extLst>
          </p:cNvPr>
          <p:cNvSpPr/>
          <p:nvPr/>
        </p:nvSpPr>
        <p:spPr>
          <a:xfrm>
            <a:off x="7771104" y="4320184"/>
            <a:ext cx="2359974" cy="5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</a:rPr>
              <a:t>Control Strategy </a:t>
            </a:r>
            <a:r>
              <a:rPr lang="it-IT" sz="1400" err="1">
                <a:solidFill>
                  <a:schemeClr val="tx1"/>
                </a:solidFill>
              </a:rPr>
              <a:t>every</a:t>
            </a:r>
            <a:r>
              <a:rPr lang="it-IT" sz="1400">
                <a:solidFill>
                  <a:schemeClr val="tx1"/>
                </a:solidFill>
              </a:rPr>
              <a:t> 10 minutes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2AA0EC0-F693-4A71-8A2C-6167BEA65B7B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951091" y="3988770"/>
            <a:ext cx="0" cy="33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C0BAFF3E-F235-4285-9BA1-318E99682ABE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>
            <a:off x="7771104" y="3708886"/>
            <a:ext cx="12700" cy="8914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7AB1F26-3465-4DBF-8231-AF2707B944CC}"/>
              </a:ext>
            </a:extLst>
          </p:cNvPr>
          <p:cNvSpPr txBox="1"/>
          <p:nvPr/>
        </p:nvSpPr>
        <p:spPr>
          <a:xfrm>
            <a:off x="836612" y="1436902"/>
            <a:ext cx="10660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>
                <a:latin typeface="Times New Roman" panose="02020603050405020304" pitchFamily="18" charset="0"/>
                <a:ea typeface="Calibri" panose="020F0502020204030204" pitchFamily="34" charset="0"/>
              </a:rPr>
              <a:t>Goal: 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Monitoring home for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having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comfortable</a:t>
            </a:r>
            <a:r>
              <a:rPr lang="it-IT" sz="240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2400" err="1">
                <a:latin typeface="Times New Roman" panose="02020603050405020304" pitchFamily="18" charset="0"/>
                <a:ea typeface="Calibri" panose="020F0502020204030204" pitchFamily="34" charset="0"/>
              </a:rPr>
              <a:t>enviroment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8014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Home system Control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CB378C0-49A1-445D-B990-A8B417A035AB}"/>
              </a:ext>
            </a:extLst>
          </p:cNvPr>
          <p:cNvSpPr/>
          <p:nvPr/>
        </p:nvSpPr>
        <p:spPr>
          <a:xfrm>
            <a:off x="7667596" y="1245892"/>
            <a:ext cx="901251" cy="444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52AE466-DC1C-4895-8AD7-07FF0A4C1DDD}"/>
              </a:ext>
            </a:extLst>
          </p:cNvPr>
          <p:cNvSpPr/>
          <p:nvPr/>
        </p:nvSpPr>
        <p:spPr>
          <a:xfrm>
            <a:off x="6995684" y="1880731"/>
            <a:ext cx="2245077" cy="405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err="1">
                <a:solidFill>
                  <a:schemeClr val="tx1"/>
                </a:solidFill>
              </a:rPr>
              <a:t>Receives</a:t>
            </a:r>
            <a:r>
              <a:rPr lang="it-IT" sz="1200">
                <a:solidFill>
                  <a:schemeClr val="tx1"/>
                </a:solidFill>
              </a:rPr>
              <a:t> data from </a:t>
            </a:r>
            <a:r>
              <a:rPr lang="it-IT" sz="1200" err="1">
                <a:solidFill>
                  <a:schemeClr val="tx1"/>
                </a:solidFill>
              </a:rPr>
              <a:t>sensors</a:t>
            </a:r>
            <a:endParaRPr lang="it-IT" sz="1200">
              <a:solidFill>
                <a:schemeClr val="tx1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5BDDDDD8-6A65-4F7B-9A34-3D0C33142D5C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8118222" y="1689940"/>
            <a:ext cx="1" cy="19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627534C8-C853-4A45-A4F5-9C1B624CCE65}"/>
              </a:ext>
            </a:extLst>
          </p:cNvPr>
          <p:cNvSpPr/>
          <p:nvPr/>
        </p:nvSpPr>
        <p:spPr>
          <a:xfrm>
            <a:off x="6963058" y="2447677"/>
            <a:ext cx="2245077" cy="406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Control Strategy </a:t>
            </a:r>
            <a:r>
              <a:rPr lang="it-IT" sz="1200" err="1">
                <a:solidFill>
                  <a:schemeClr val="tx1"/>
                </a:solidFill>
              </a:rPr>
              <a:t>every</a:t>
            </a:r>
            <a:r>
              <a:rPr lang="it-IT" sz="1200">
                <a:solidFill>
                  <a:schemeClr val="tx1"/>
                </a:solidFill>
              </a:rPr>
              <a:t> 10 minutes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2AA0EC0-F693-4A71-8A2C-6167BEA65B7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118223" y="2286367"/>
            <a:ext cx="0" cy="16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llout: freccia a destra 15">
            <a:extLst>
              <a:ext uri="{FF2B5EF4-FFF2-40B4-BE49-F238E27FC236}">
                <a16:creationId xmlns:a16="http://schemas.microsoft.com/office/drawing/2014/main" id="{F13C6883-45F1-49E9-B744-95D9200017E4}"/>
              </a:ext>
            </a:extLst>
          </p:cNvPr>
          <p:cNvSpPr/>
          <p:nvPr/>
        </p:nvSpPr>
        <p:spPr>
          <a:xfrm rot="5400000">
            <a:off x="7772205" y="2704324"/>
            <a:ext cx="538928" cy="837731"/>
          </a:xfrm>
          <a:prstGeom prst="rightArrowCallout">
            <a:avLst>
              <a:gd name="adj1" fmla="val 20287"/>
              <a:gd name="adj2" fmla="val 36783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C0BAFF3E-F235-4285-9BA1-318E99682ABE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>
            <a:off x="6963058" y="2083549"/>
            <a:ext cx="32626" cy="567152"/>
          </a:xfrm>
          <a:prstGeom prst="bentConnector3">
            <a:avLst>
              <a:gd name="adj1" fmla="val -7006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ecisione 17">
            <a:extLst>
              <a:ext uri="{FF2B5EF4-FFF2-40B4-BE49-F238E27FC236}">
                <a16:creationId xmlns:a16="http://schemas.microsoft.com/office/drawing/2014/main" id="{6BBAC677-D24D-4C68-B225-505362E37052}"/>
              </a:ext>
            </a:extLst>
          </p:cNvPr>
          <p:cNvSpPr/>
          <p:nvPr/>
        </p:nvSpPr>
        <p:spPr>
          <a:xfrm>
            <a:off x="6030935" y="3559727"/>
            <a:ext cx="1592358" cy="76705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F212219-3337-4F81-B482-644D164B377D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6824378" y="4326785"/>
            <a:ext cx="2736" cy="25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aborazione 19">
            <a:extLst>
              <a:ext uri="{FF2B5EF4-FFF2-40B4-BE49-F238E27FC236}">
                <a16:creationId xmlns:a16="http://schemas.microsoft.com/office/drawing/2014/main" id="{D9F3747E-D922-4DB4-B9EB-47AC39C8623A}"/>
              </a:ext>
            </a:extLst>
          </p:cNvPr>
          <p:cNvSpPr/>
          <p:nvPr/>
        </p:nvSpPr>
        <p:spPr>
          <a:xfrm>
            <a:off x="6055440" y="4577684"/>
            <a:ext cx="1537875" cy="570427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Check Temperature and </a:t>
            </a:r>
            <a:r>
              <a:rPr lang="it-IT" sz="1200" err="1">
                <a:solidFill>
                  <a:schemeClr val="tx1"/>
                </a:solidFill>
              </a:rPr>
              <a:t>Humidity</a:t>
            </a:r>
            <a:r>
              <a:rPr lang="it-IT" sz="1200">
                <a:solidFill>
                  <a:schemeClr val="tx1"/>
                </a:solidFill>
              </a:rPr>
              <a:t> window</a:t>
            </a:r>
          </a:p>
        </p:txBody>
      </p:sp>
      <p:sp>
        <p:nvSpPr>
          <p:cNvPr id="21" name="Elaborazione 20">
            <a:extLst>
              <a:ext uri="{FF2B5EF4-FFF2-40B4-BE49-F238E27FC236}">
                <a16:creationId xmlns:a16="http://schemas.microsoft.com/office/drawing/2014/main" id="{9097448E-EF5A-47BF-9B3C-A09B236D2E19}"/>
              </a:ext>
            </a:extLst>
          </p:cNvPr>
          <p:cNvSpPr/>
          <p:nvPr/>
        </p:nvSpPr>
        <p:spPr>
          <a:xfrm>
            <a:off x="5997575" y="3413888"/>
            <a:ext cx="4425267" cy="2327592"/>
          </a:xfrm>
          <a:prstGeom prst="flowChartProcess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  <p:sp>
        <p:nvSpPr>
          <p:cNvPr id="22" name="Decisione 21">
            <a:extLst>
              <a:ext uri="{FF2B5EF4-FFF2-40B4-BE49-F238E27FC236}">
                <a16:creationId xmlns:a16="http://schemas.microsoft.com/office/drawing/2014/main" id="{9A1C9ED2-F6FC-4AE1-A7BF-3580AD401C83}"/>
              </a:ext>
            </a:extLst>
          </p:cNvPr>
          <p:cNvSpPr/>
          <p:nvPr/>
        </p:nvSpPr>
        <p:spPr>
          <a:xfrm>
            <a:off x="8509730" y="3778456"/>
            <a:ext cx="1592357" cy="76705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4FBC8AD-2EA2-45E8-8D3D-AE1D06692EB8}"/>
              </a:ext>
            </a:extLst>
          </p:cNvPr>
          <p:cNvSpPr txBox="1"/>
          <p:nvPr/>
        </p:nvSpPr>
        <p:spPr>
          <a:xfrm>
            <a:off x="8514649" y="3907873"/>
            <a:ext cx="1587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>
                <a:solidFill>
                  <a:schemeClr val="tx1"/>
                </a:solidFill>
              </a:rPr>
              <a:t>Temperature out of range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FEE8E87-49F3-45D2-8DDA-0C09C2511D3D}"/>
              </a:ext>
            </a:extLst>
          </p:cNvPr>
          <p:cNvSpPr txBox="1"/>
          <p:nvPr/>
        </p:nvSpPr>
        <p:spPr>
          <a:xfrm>
            <a:off x="8710268" y="4791070"/>
            <a:ext cx="1256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err="1">
                <a:solidFill>
                  <a:schemeClr val="tx1"/>
                </a:solidFill>
              </a:rPr>
              <a:t>Humidity</a:t>
            </a:r>
            <a:r>
              <a:rPr lang="it-IT" sz="1200">
                <a:solidFill>
                  <a:schemeClr val="tx1"/>
                </a:solidFill>
              </a:rPr>
              <a:t> out of range</a:t>
            </a:r>
          </a:p>
        </p:txBody>
      </p:sp>
      <p:sp>
        <p:nvSpPr>
          <p:cNvPr id="25" name="Decisione 24">
            <a:extLst>
              <a:ext uri="{FF2B5EF4-FFF2-40B4-BE49-F238E27FC236}">
                <a16:creationId xmlns:a16="http://schemas.microsoft.com/office/drawing/2014/main" id="{BCE05FD9-CE27-4F9F-B0EF-1AF71065FB17}"/>
              </a:ext>
            </a:extLst>
          </p:cNvPr>
          <p:cNvSpPr/>
          <p:nvPr/>
        </p:nvSpPr>
        <p:spPr>
          <a:xfrm>
            <a:off x="8509729" y="4661653"/>
            <a:ext cx="1592357" cy="76705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>
              <a:solidFill>
                <a:schemeClr val="tx1"/>
              </a:solidFill>
            </a:endParaRP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FB3591D-F479-474D-9F49-103528F1B7F7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9305908" y="4545514"/>
            <a:ext cx="1" cy="11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4B4D2B1-4656-4387-AE93-BB1BAAEABCD2}"/>
              </a:ext>
            </a:extLst>
          </p:cNvPr>
          <p:cNvSpPr txBox="1"/>
          <p:nvPr/>
        </p:nvSpPr>
        <p:spPr>
          <a:xfrm>
            <a:off x="6125417" y="3786533"/>
            <a:ext cx="1401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err="1">
                <a:solidFill>
                  <a:schemeClr val="tx1"/>
                </a:solidFill>
              </a:rPr>
              <a:t>Presence</a:t>
            </a:r>
            <a:r>
              <a:rPr lang="it-IT" sz="1200">
                <a:solidFill>
                  <a:schemeClr val="tx1"/>
                </a:solidFill>
              </a:rPr>
              <a:t> + time slots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ED813A6-38B7-437A-8C7C-B837F9683B5D}"/>
              </a:ext>
            </a:extLst>
          </p:cNvPr>
          <p:cNvSpPr txBox="1"/>
          <p:nvPr/>
        </p:nvSpPr>
        <p:spPr>
          <a:xfrm>
            <a:off x="6817260" y="4306467"/>
            <a:ext cx="4852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/>
              <a:t>Yes</a:t>
            </a:r>
            <a:endParaRPr lang="en-US" sz="1100" b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0F150CE-8093-4930-8533-65EC3DFF0AA8}"/>
              </a:ext>
            </a:extLst>
          </p:cNvPr>
          <p:cNvSpPr txBox="1"/>
          <p:nvPr/>
        </p:nvSpPr>
        <p:spPr>
          <a:xfrm>
            <a:off x="10044865" y="3915041"/>
            <a:ext cx="548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solidFill>
                  <a:schemeClr val="tx1"/>
                </a:solidFill>
              </a:rPr>
              <a:t>Yes</a:t>
            </a:r>
            <a:endParaRPr lang="en-US" sz="1100" b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E2000DD-69B4-4AFD-A361-7959C6F58B6B}"/>
              </a:ext>
            </a:extLst>
          </p:cNvPr>
          <p:cNvSpPr txBox="1"/>
          <p:nvPr/>
        </p:nvSpPr>
        <p:spPr>
          <a:xfrm>
            <a:off x="10069370" y="4779277"/>
            <a:ext cx="5240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solidFill>
                  <a:schemeClr val="tx1"/>
                </a:solidFill>
              </a:rPr>
              <a:t>Yes</a:t>
            </a:r>
            <a:endParaRPr lang="en-US" sz="1100" b="1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32A8E5D-16FB-4332-B134-8A95DC83300F}"/>
              </a:ext>
            </a:extLst>
          </p:cNvPr>
          <p:cNvSpPr txBox="1"/>
          <p:nvPr/>
        </p:nvSpPr>
        <p:spPr>
          <a:xfrm>
            <a:off x="9338341" y="4472779"/>
            <a:ext cx="4097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tx1"/>
                </a:solidFill>
              </a:rPr>
              <a:t>No</a:t>
            </a:r>
            <a:endParaRPr lang="en-US" sz="1100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FB24976-0192-4C8D-A02A-7A45D69C6FE6}"/>
              </a:ext>
            </a:extLst>
          </p:cNvPr>
          <p:cNvSpPr txBox="1"/>
          <p:nvPr/>
        </p:nvSpPr>
        <p:spPr>
          <a:xfrm>
            <a:off x="9338341" y="5414045"/>
            <a:ext cx="4097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tx1"/>
                </a:solidFill>
              </a:rPr>
              <a:t>No</a:t>
            </a:r>
            <a:endParaRPr lang="en-US" sz="1100" b="1"/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21A34F52-6EC4-4BC7-96C2-61BACB834371}"/>
              </a:ext>
            </a:extLst>
          </p:cNvPr>
          <p:cNvCxnSpPr>
            <a:cxnSpLocks/>
            <a:stCxn id="18" idx="3"/>
            <a:endCxn id="36" idx="0"/>
          </p:cNvCxnSpPr>
          <p:nvPr/>
        </p:nvCxnSpPr>
        <p:spPr>
          <a:xfrm>
            <a:off x="7623293" y="3943256"/>
            <a:ext cx="118160" cy="18862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CE82B55-0A54-4D26-AE32-C43D3787FCC6}"/>
              </a:ext>
            </a:extLst>
          </p:cNvPr>
          <p:cNvSpPr txBox="1"/>
          <p:nvPr/>
        </p:nvSpPr>
        <p:spPr>
          <a:xfrm>
            <a:off x="7606747" y="4185821"/>
            <a:ext cx="40975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tx1"/>
                </a:solidFill>
              </a:rPr>
              <a:t>No</a:t>
            </a:r>
            <a:endParaRPr lang="en-US" sz="1100" b="1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F7C5DC2-F5B5-46FC-9A4B-6AE4EABB93E8}"/>
              </a:ext>
            </a:extLst>
          </p:cNvPr>
          <p:cNvSpPr/>
          <p:nvPr/>
        </p:nvSpPr>
        <p:spPr>
          <a:xfrm>
            <a:off x="10809915" y="4249348"/>
            <a:ext cx="1230270" cy="7084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/>
              <a:t>Air </a:t>
            </a:r>
            <a:r>
              <a:rPr lang="it-IT" sz="1200" err="1"/>
              <a:t>Conditioning</a:t>
            </a:r>
            <a:r>
              <a:rPr lang="it-IT" sz="1200"/>
              <a:t> System </a:t>
            </a:r>
          </a:p>
          <a:p>
            <a:pPr algn="ctr"/>
            <a:r>
              <a:rPr lang="it-IT" sz="1200"/>
              <a:t>ON</a:t>
            </a:r>
            <a:endParaRPr lang="en-US" sz="120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A2CDC9E-841A-473F-9C08-805E43039A2D}"/>
              </a:ext>
            </a:extLst>
          </p:cNvPr>
          <p:cNvSpPr/>
          <p:nvPr/>
        </p:nvSpPr>
        <p:spPr>
          <a:xfrm>
            <a:off x="7022136" y="5829492"/>
            <a:ext cx="1438634" cy="7084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/>
              <a:t>Air </a:t>
            </a:r>
            <a:r>
              <a:rPr lang="it-IT" sz="1200" err="1"/>
              <a:t>Conditioning</a:t>
            </a:r>
            <a:r>
              <a:rPr lang="it-IT" sz="1200"/>
              <a:t> System </a:t>
            </a:r>
          </a:p>
          <a:p>
            <a:pPr algn="ctr"/>
            <a:r>
              <a:rPr lang="it-IT" sz="1200"/>
              <a:t>OFF</a:t>
            </a:r>
            <a:endParaRPr lang="en-US" sz="1200"/>
          </a:p>
        </p:txBody>
      </p:sp>
      <p:cxnSp>
        <p:nvCxnSpPr>
          <p:cNvPr id="37" name="Connettore a gomito 36">
            <a:extLst>
              <a:ext uri="{FF2B5EF4-FFF2-40B4-BE49-F238E27FC236}">
                <a16:creationId xmlns:a16="http://schemas.microsoft.com/office/drawing/2014/main" id="{9C9E84CE-8A01-46CD-AEA9-7982B1F74175}"/>
              </a:ext>
            </a:extLst>
          </p:cNvPr>
          <p:cNvCxnSpPr>
            <a:cxnSpLocks/>
            <a:stCxn id="23" idx="3"/>
            <a:endCxn id="35" idx="1"/>
          </p:cNvCxnSpPr>
          <p:nvPr/>
        </p:nvCxnSpPr>
        <p:spPr>
          <a:xfrm>
            <a:off x="10102087" y="4138706"/>
            <a:ext cx="707828" cy="4648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235F182B-C4D0-44F5-B457-7F80A412A3F9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 flipV="1">
            <a:off x="10102086" y="4603583"/>
            <a:ext cx="707829" cy="4415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73BAE030-4E20-4F4D-8369-210EFF622DC8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5400000" flipH="1" flipV="1">
            <a:off x="7380315" y="3222518"/>
            <a:ext cx="1369655" cy="2481531"/>
          </a:xfrm>
          <a:prstGeom prst="bentConnector5">
            <a:avLst>
              <a:gd name="adj1" fmla="val -16690"/>
              <a:gd name="adj2" fmla="val 49451"/>
              <a:gd name="adj3" fmla="val 1166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rentesi quadra chiusa 39">
            <a:extLst>
              <a:ext uri="{FF2B5EF4-FFF2-40B4-BE49-F238E27FC236}">
                <a16:creationId xmlns:a16="http://schemas.microsoft.com/office/drawing/2014/main" id="{6BF1330B-0B1D-444F-8E73-8C8D28417616}"/>
              </a:ext>
            </a:extLst>
          </p:cNvPr>
          <p:cNvSpPr/>
          <p:nvPr/>
        </p:nvSpPr>
        <p:spPr>
          <a:xfrm>
            <a:off x="7819274" y="5280769"/>
            <a:ext cx="86241" cy="150591"/>
          </a:xfrm>
          <a:prstGeom prst="rightBracke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65EE81F2-61C1-4BBB-91F9-58B44E5C5966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rot="5400000">
            <a:off x="8323291" y="4846874"/>
            <a:ext cx="400781" cy="1564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7C650666-EBB8-41F4-B1A3-03707B6BB7E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824377" y="3429001"/>
            <a:ext cx="2737" cy="13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egnaposto contenuto 3">
            <a:extLst>
              <a:ext uri="{FF2B5EF4-FFF2-40B4-BE49-F238E27FC236}">
                <a16:creationId xmlns:a16="http://schemas.microsoft.com/office/drawing/2014/main" id="{BF0946FB-6F83-4B51-B1C8-26E5AAC48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 sz="2400"/>
              <a:t>Manages temperature and humidity inside the house</a:t>
            </a:r>
          </a:p>
          <a:p>
            <a:r>
              <a:rPr lang="en-US" sz="2400"/>
              <a:t>Verifies patient presence in the home</a:t>
            </a:r>
          </a:p>
          <a:p>
            <a:r>
              <a:rPr lang="en-US" sz="2400"/>
              <a:t>Avoid wasting energy by establishing activation time slots</a:t>
            </a:r>
          </a:p>
        </p:txBody>
      </p:sp>
    </p:spTree>
    <p:extLst>
      <p:ext uri="{BB962C8B-B14F-4D97-AF65-F5344CB8AC3E}">
        <p14:creationId xmlns:p14="http://schemas.microsoft.com/office/powerpoint/2010/main" val="1931412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Home system Control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CCEECE-C6C5-4407-B7C8-3DCB3B2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54096F-0777-47F6-93B1-E5A2C42D21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Device connector:</a:t>
            </a:r>
          </a:p>
          <a:p>
            <a:pPr lvl="1"/>
            <a:r>
              <a:rPr lang="en-US"/>
              <a:t>Continuously receives data from Temperature and Humidity sensors</a:t>
            </a:r>
          </a:p>
          <a:p>
            <a:pPr lvl="1"/>
            <a:r>
              <a:rPr lang="en-US"/>
              <a:t>Sends actuation commands if it is identified a condition to switch ON or OFF the Air Conditioning System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1033DAB9-154E-4790-B562-1AB870B01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 sz="2400"/>
              <a:t>Manages temperature and humidity inside the house</a:t>
            </a:r>
          </a:p>
          <a:p>
            <a:r>
              <a:rPr lang="en-US" sz="2400"/>
              <a:t>Verifies patient presence in the home</a:t>
            </a:r>
          </a:p>
          <a:p>
            <a:r>
              <a:rPr lang="en-US" sz="2400"/>
              <a:t>Avoid wasting energy by establishing activation time slots</a:t>
            </a:r>
          </a:p>
        </p:txBody>
      </p:sp>
    </p:spTree>
    <p:extLst>
      <p:ext uri="{BB962C8B-B14F-4D97-AF65-F5344CB8AC3E}">
        <p14:creationId xmlns:p14="http://schemas.microsoft.com/office/powerpoint/2010/main" val="130591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B296A6-0209-48E5-A718-AF94BD87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Light Shift 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95CD5F-1CB4-48DE-B630-722FC0DF94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Manages the lighting system in relation to the physician's established schedule for </a:t>
            </a:r>
            <a:r>
              <a:rPr lang="en-US" sz="2400" err="1"/>
              <a:t>luminotherapy</a:t>
            </a:r>
            <a:endParaRPr lang="en-US" sz="2400"/>
          </a:p>
          <a:p>
            <a:endParaRPr lang="en-US" sz="2400"/>
          </a:p>
          <a:p>
            <a:endParaRPr lang="en-US" sz="18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746AB46-AD05-4F1E-9F6A-79E457C6D3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Catalog:</a:t>
            </a:r>
          </a:p>
          <a:p>
            <a:pPr lvl="1"/>
            <a:r>
              <a:rPr lang="en-US" sz="2000"/>
              <a:t>to obtain the times in which to activate the </a:t>
            </a:r>
            <a:r>
              <a:rPr lang="en-US" sz="2000" err="1"/>
              <a:t>luminotherapy</a:t>
            </a:r>
            <a:endParaRPr lang="en-US" sz="2000"/>
          </a:p>
          <a:p>
            <a:r>
              <a:rPr lang="en-US"/>
              <a:t>Device Connectors:</a:t>
            </a:r>
          </a:p>
          <a:p>
            <a:pPr lvl="1"/>
            <a:r>
              <a:rPr lang="en-US"/>
              <a:t> </a:t>
            </a:r>
            <a:r>
              <a:rPr lang="en-US" sz="2000"/>
              <a:t>to send actuations commands to turn the lights ON or OFF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7C12AD4A-8C9A-B34A-85A8-B0D5E7AE8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3C996BAC-8E5B-7E49-B493-5F3CF2CE6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83A2AA6-4067-4ABE-92C9-4E8627894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9"/>
          <a:stretch/>
        </p:blipFill>
        <p:spPr>
          <a:xfrm>
            <a:off x="4019619" y="412160"/>
            <a:ext cx="1262919" cy="1106338"/>
          </a:xfrm>
          <a:prstGeom prst="rect">
            <a:avLst/>
          </a:prstGeom>
        </p:spPr>
      </p:pic>
      <p:pic>
        <p:nvPicPr>
          <p:cNvPr id="12" name="Immagine 11" descr="Immagine che contiene scuro, luce, sfocatura, cielo notturno&#10;&#10;Descrizione generata automaticamente">
            <a:extLst>
              <a:ext uri="{FF2B5EF4-FFF2-40B4-BE49-F238E27FC236}">
                <a16:creationId xmlns:a16="http://schemas.microsoft.com/office/drawing/2014/main" id="{3D813E1E-81FE-4D37-8D8B-A4BDE6303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54" y="-153866"/>
            <a:ext cx="2174847" cy="21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ThingSpeak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58907" cy="3811588"/>
          </a:xfrm>
        </p:spPr>
        <p:txBody>
          <a:bodyPr>
            <a:normAutofit/>
          </a:bodyPr>
          <a:lstStyle/>
          <a:p>
            <a:r>
              <a:rPr lang="en-US" sz="1800"/>
              <a:t>It’s a platform used like a database in which there are all measurement got from different sensors implemented on </a:t>
            </a:r>
            <a:r>
              <a:rPr lang="en-US" sz="1800" err="1"/>
              <a:t>iSupport</a:t>
            </a:r>
            <a:r>
              <a:rPr lang="en-US" sz="1800"/>
              <a:t> platform </a:t>
            </a:r>
            <a:endParaRPr lang="it-IT" sz="1800"/>
          </a:p>
          <a:p>
            <a:r>
              <a:rPr lang="en-US" sz="1800"/>
              <a:t>It uses an adaptor </a:t>
            </a:r>
            <a:r>
              <a:rPr lang="en-US" sz="1800" i="1" err="1"/>
              <a:t>ThingSpeak</a:t>
            </a:r>
            <a:r>
              <a:rPr lang="en-US" sz="1800" i="1"/>
              <a:t> Adaptor </a:t>
            </a:r>
            <a:r>
              <a:rPr lang="en-US" sz="1800"/>
              <a:t>which:</a:t>
            </a:r>
          </a:p>
          <a:p>
            <a:pPr marL="285750" indent="-285750">
              <a:buFontTx/>
              <a:buChar char="-"/>
            </a:pPr>
            <a:r>
              <a:rPr lang="en-US" sz="1800"/>
              <a:t>Allows you to implement communication via MQTT.</a:t>
            </a:r>
          </a:p>
          <a:p>
            <a:pPr marL="285750" indent="-285750">
              <a:buFontTx/>
              <a:buChar char="-"/>
            </a:pPr>
            <a:r>
              <a:rPr lang="en-US" sz="1800"/>
              <a:t>Increases the scalability of the platform</a:t>
            </a:r>
          </a:p>
          <a:p>
            <a:pPr marL="285750" indent="-285750">
              <a:buFontTx/>
              <a:buChar char="-"/>
            </a:pPr>
            <a:r>
              <a:rPr lang="en-US" sz="1800"/>
              <a:t>Increases interoperability between components.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655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32" y="67135"/>
            <a:ext cx="7284881" cy="1600200"/>
          </a:xfrm>
        </p:spPr>
        <p:txBody>
          <a:bodyPr/>
          <a:lstStyle/>
          <a:p>
            <a:r>
              <a:rPr lang="it-IT" err="1"/>
              <a:t>ThingSpeak</a:t>
            </a:r>
            <a:r>
              <a:rPr lang="it-IT"/>
              <a:t> </a:t>
            </a:r>
            <a:r>
              <a:rPr lang="it-IT" err="1"/>
              <a:t>third</a:t>
            </a:r>
            <a:r>
              <a:rPr lang="it-IT"/>
              <a:t> part Application</a:t>
            </a:r>
            <a:br>
              <a:rPr lang="it-IT"/>
            </a:br>
            <a:r>
              <a:rPr lang="it-IT"/>
              <a:t>User Interface</a:t>
            </a:r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6E64F37-125F-4383-9460-99B43E586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986" y="2051672"/>
            <a:ext cx="3123078" cy="211585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200DFA2-F1EA-4EA1-A4DB-0F7808FC0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4" y="4247938"/>
            <a:ext cx="3109164" cy="21064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28FACCF-A324-42CC-A3FF-6C6203347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68" y="4247937"/>
            <a:ext cx="3109164" cy="21064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59DEDEC-7FE7-42A0-A8F3-51F37C4F9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986" y="4247936"/>
            <a:ext cx="3109164" cy="21064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A50BA59-2927-46D6-87B9-9C4BB14ECE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70"/>
          <a:stretch/>
        </p:blipFill>
        <p:spPr>
          <a:xfrm>
            <a:off x="4122571" y="1930445"/>
            <a:ext cx="3489659" cy="231749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B9CC426-83B7-427A-9D83-6B800FB635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336"/>
          <a:stretch/>
        </p:blipFill>
        <p:spPr>
          <a:xfrm>
            <a:off x="1147395" y="1920920"/>
            <a:ext cx="3238773" cy="22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81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ThingSpeak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31453" cy="3811588"/>
          </a:xfrm>
        </p:spPr>
        <p:txBody>
          <a:bodyPr>
            <a:normAutofit/>
          </a:bodyPr>
          <a:lstStyle/>
          <a:p>
            <a:r>
              <a:rPr lang="en-US" sz="1800"/>
              <a:t>It’s a platform used like a database in which there are all measurement got from different sensors implemented on </a:t>
            </a:r>
            <a:r>
              <a:rPr lang="en-US" sz="1800" err="1"/>
              <a:t>iSupport</a:t>
            </a:r>
            <a:r>
              <a:rPr lang="en-US" sz="1800"/>
              <a:t> platform </a:t>
            </a:r>
            <a:endParaRPr lang="it-IT" sz="1800"/>
          </a:p>
          <a:p>
            <a:r>
              <a:rPr lang="en-US" sz="1800"/>
              <a:t>It uses an adaptor </a:t>
            </a:r>
            <a:r>
              <a:rPr lang="en-US" sz="1800" i="1" err="1"/>
              <a:t>ThingSpeak</a:t>
            </a:r>
            <a:r>
              <a:rPr lang="en-US" sz="1800" i="1"/>
              <a:t> Adaptor </a:t>
            </a:r>
            <a:r>
              <a:rPr lang="en-US" sz="1800"/>
              <a:t>which:</a:t>
            </a:r>
          </a:p>
          <a:p>
            <a:pPr marL="285750" indent="-285750">
              <a:buFontTx/>
              <a:buChar char="-"/>
            </a:pPr>
            <a:r>
              <a:rPr lang="en-US" sz="1800"/>
              <a:t>Allows you to implement communication via MQTT.</a:t>
            </a:r>
          </a:p>
          <a:p>
            <a:pPr marL="285750" indent="-285750">
              <a:buFontTx/>
              <a:buChar char="-"/>
            </a:pPr>
            <a:r>
              <a:rPr lang="en-US" sz="1800"/>
              <a:t>Increases the scalability of the platform</a:t>
            </a:r>
          </a:p>
          <a:p>
            <a:pPr marL="285750" indent="-285750">
              <a:buFontTx/>
              <a:buChar char="-"/>
            </a:pPr>
            <a:r>
              <a:rPr lang="en-US" sz="1800"/>
              <a:t>Increases interoperability between components. 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2568E4AF-0CE3-42A0-B16F-6B517B3B266E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err="1"/>
              <a:t>Communication</a:t>
            </a:r>
            <a:r>
              <a:rPr lang="it-IT" b="1"/>
              <a:t> with</a:t>
            </a:r>
            <a:endParaRPr lang="en-US" b="1"/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83389A1C-603C-4194-8B63-62F13F025CF5}"/>
              </a:ext>
            </a:extLst>
          </p:cNvPr>
          <p:cNvSpPr txBox="1">
            <a:spLocks/>
          </p:cNvSpPr>
          <p:nvPr/>
        </p:nvSpPr>
        <p:spPr>
          <a:xfrm>
            <a:off x="6324600" y="2358232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it-IT">
                <a:ea typeface="+mn-lt"/>
                <a:cs typeface="+mn-lt"/>
              </a:rPr>
              <a:t>Device Connector</a:t>
            </a:r>
            <a:r>
              <a:rPr lang="it-IT" sz="2800">
                <a:ea typeface="+mn-lt"/>
                <a:cs typeface="+mn-lt"/>
              </a:rPr>
              <a:t>: </a:t>
            </a:r>
            <a:r>
              <a:rPr lang="it-IT" sz="2400" err="1">
                <a:ea typeface="+mn-lt"/>
                <a:cs typeface="+mn-lt"/>
              </a:rPr>
              <a:t>continous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updating</a:t>
            </a:r>
            <a:r>
              <a:rPr lang="it-IT" sz="2400">
                <a:ea typeface="+mn-lt"/>
                <a:cs typeface="+mn-lt"/>
              </a:rPr>
              <a:t> of </a:t>
            </a:r>
            <a:r>
              <a:rPr lang="it-IT" sz="2400" err="1">
                <a:ea typeface="+mn-lt"/>
                <a:cs typeface="+mn-lt"/>
              </a:rPr>
              <a:t>measurements</a:t>
            </a:r>
            <a:endParaRPr lang="it-IT" sz="1800">
              <a:ea typeface="+mn-lt"/>
              <a:cs typeface="+mn-lt"/>
            </a:endParaRPr>
          </a:p>
          <a:p>
            <a:pPr>
              <a:buFontTx/>
              <a:buChar char="-"/>
            </a:pPr>
            <a:r>
              <a:rPr lang="it-IT">
                <a:ea typeface="+mn-lt"/>
                <a:cs typeface="+mn-lt"/>
              </a:rPr>
              <a:t>Data Analysis: </a:t>
            </a:r>
            <a:r>
              <a:rPr lang="it-IT" sz="2400" err="1">
                <a:ea typeface="+mn-lt"/>
                <a:cs typeface="+mn-lt"/>
              </a:rPr>
              <a:t>sending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measurements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received</a:t>
            </a:r>
            <a:r>
              <a:rPr lang="it-IT" sz="2400">
                <a:ea typeface="+mn-lt"/>
                <a:cs typeface="+mn-lt"/>
              </a:rPr>
              <a:t> from the device </a:t>
            </a:r>
            <a:r>
              <a:rPr lang="it-IT" sz="2400" err="1">
                <a:ea typeface="+mn-lt"/>
                <a:cs typeface="+mn-lt"/>
              </a:rPr>
              <a:t>connector</a:t>
            </a:r>
            <a:r>
              <a:rPr lang="it-IT" sz="2400">
                <a:ea typeface="+mn-lt"/>
                <a:cs typeface="+mn-lt"/>
              </a:rPr>
              <a:t>.</a:t>
            </a:r>
          </a:p>
          <a:p>
            <a:pPr>
              <a:buFontTx/>
              <a:buChar char="-"/>
            </a:pPr>
            <a:r>
              <a:rPr lang="it-IT" err="1">
                <a:ea typeface="+mn-lt"/>
                <a:cs typeface="+mn-lt"/>
              </a:rPr>
              <a:t>Patient</a:t>
            </a:r>
            <a:r>
              <a:rPr lang="it-IT">
                <a:ea typeface="+mn-lt"/>
                <a:cs typeface="+mn-lt"/>
              </a:rPr>
              <a:t> Control: </a:t>
            </a:r>
            <a:r>
              <a:rPr lang="it-IT" sz="2400" err="1">
                <a:ea typeface="+mn-lt"/>
                <a:cs typeface="+mn-lt"/>
              </a:rPr>
              <a:t>sending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measurements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related</a:t>
            </a:r>
            <a:r>
              <a:rPr lang="it-IT" sz="2400">
                <a:ea typeface="+mn-lt"/>
                <a:cs typeface="+mn-lt"/>
              </a:rPr>
              <a:t> to </a:t>
            </a:r>
            <a:r>
              <a:rPr lang="it-IT" sz="2400" err="1">
                <a:ea typeface="+mn-lt"/>
                <a:cs typeface="+mn-lt"/>
              </a:rPr>
              <a:t>specific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observation</a:t>
            </a:r>
            <a:r>
              <a:rPr lang="it-IT" sz="2400">
                <a:ea typeface="+mn-lt"/>
                <a:cs typeface="+mn-lt"/>
              </a:rPr>
              <a:t> windows.</a:t>
            </a:r>
            <a:endParaRPr lang="en-US" sz="5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74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Analysis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Process patient measurements to get weekly or monthly statistics:</a:t>
            </a:r>
          </a:p>
          <a:p>
            <a:pPr lvl="1"/>
            <a:r>
              <a:rPr lang="en-US" sz="1900" b="1"/>
              <a:t>Weekly report about average heart rate in 3 time bands.</a:t>
            </a:r>
            <a:endParaRPr lang="en-US" sz="1900"/>
          </a:p>
          <a:p>
            <a:pPr lvl="1"/>
            <a:r>
              <a:rPr lang="en-US" sz="1900"/>
              <a:t>Weekly report about patient’s activity status (percentage of low, medium, high intensity obtained as comparing rate and acceleration measurements</a:t>
            </a:r>
          </a:p>
          <a:p>
            <a:pPr lvl="1"/>
            <a:r>
              <a:rPr lang="en-US" sz="1900"/>
              <a:t>Number of monthly panic attacks</a:t>
            </a:r>
          </a:p>
          <a:p>
            <a:pPr lvl="1"/>
            <a:r>
              <a:rPr lang="en-US" sz="1900"/>
              <a:t>Weekly report about how much time patient spends in the bedroom (level of sedentary lifestyle)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CCEECE-C6C5-4407-B7C8-3DCB3B2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54096F-0777-47F6-93B1-E5A2C42D21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err="1">
                <a:ea typeface="+mn-lt"/>
                <a:cs typeface="+mn-lt"/>
              </a:rPr>
              <a:t>ThingSpeak</a:t>
            </a:r>
            <a:r>
              <a:rPr lang="en-US" sz="2600">
                <a:ea typeface="+mn-lt"/>
                <a:cs typeface="+mn-lt"/>
              </a:rPr>
              <a:t> Adaptor: </a:t>
            </a:r>
            <a:r>
              <a:rPr lang="en-US" sz="2800">
                <a:ea typeface="+mn-lt"/>
                <a:cs typeface="+mn-lt"/>
              </a:rPr>
              <a:t>to get measurements</a:t>
            </a:r>
          </a:p>
          <a:p>
            <a:endParaRPr lang="en-US" sz="300">
              <a:ea typeface="+mn-lt"/>
              <a:cs typeface="+mn-lt"/>
            </a:endParaRPr>
          </a:p>
          <a:p>
            <a:r>
              <a:rPr lang="en-US" sz="2600">
                <a:ea typeface="+mn-lt"/>
                <a:cs typeface="+mn-lt"/>
              </a:rPr>
              <a:t>Node-RED: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to create statistical graphs</a:t>
            </a:r>
            <a:endParaRPr lang="en-US" sz="2800">
              <a:ea typeface="+mn-lt"/>
              <a:cs typeface="+mn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D9E522-9950-414D-90D8-7926341DE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" t="5297" b="46990"/>
          <a:stretch/>
        </p:blipFill>
        <p:spPr>
          <a:xfrm>
            <a:off x="6768225" y="4393239"/>
            <a:ext cx="3991137" cy="216652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E9492A2-4B9E-433B-8AC5-60A97FF05412}"/>
              </a:ext>
            </a:extLst>
          </p:cNvPr>
          <p:cNvSpPr/>
          <p:nvPr/>
        </p:nvSpPr>
        <p:spPr>
          <a:xfrm>
            <a:off x="6537278" y="4251956"/>
            <a:ext cx="4285398" cy="2449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6E1974-ABCD-45CD-B4B3-4713B9163125}"/>
              </a:ext>
            </a:extLst>
          </p:cNvPr>
          <p:cNvSpPr txBox="1"/>
          <p:nvPr/>
        </p:nvSpPr>
        <p:spPr>
          <a:xfrm rot="5400000">
            <a:off x="7928213" y="7458707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Node-RED  interface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1632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Analysis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83188" cy="3684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/>
              <a:t>Process patient measurements to get weekly or monthly statistics:</a:t>
            </a:r>
          </a:p>
          <a:p>
            <a:pPr lvl="1"/>
            <a:r>
              <a:rPr lang="en-US" sz="2000"/>
              <a:t>Weekly report about average frequency values in 3 time bands.</a:t>
            </a:r>
          </a:p>
          <a:p>
            <a:pPr lvl="1"/>
            <a:r>
              <a:rPr lang="en-US" sz="2000" b="1"/>
              <a:t>Weekly report about patient’s activity status (percentage of low, medium, high intensity obtained as comparing rate and acceleration measurements.</a:t>
            </a:r>
          </a:p>
          <a:p>
            <a:pPr lvl="1"/>
            <a:r>
              <a:rPr lang="en-US" sz="2000"/>
              <a:t>Number of monthly panic attacks.</a:t>
            </a:r>
          </a:p>
          <a:p>
            <a:pPr lvl="1"/>
            <a:r>
              <a:rPr lang="en-US" sz="2000"/>
              <a:t>Weekly report about how much time patient spends in the bedroom (level of sedentary lifestyle).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CCEECE-C6C5-4407-B7C8-3DCB3B2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54096F-0777-47F6-93B1-E5A2C42D21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err="1">
                <a:ea typeface="+mn-lt"/>
                <a:cs typeface="+mn-lt"/>
              </a:rPr>
              <a:t>ThingSpeak</a:t>
            </a:r>
            <a:r>
              <a:rPr lang="en-US">
                <a:ea typeface="+mn-lt"/>
                <a:cs typeface="+mn-lt"/>
              </a:rPr>
              <a:t> Adaptor</a:t>
            </a:r>
            <a:r>
              <a:rPr lang="en-US" sz="2800">
                <a:ea typeface="+mn-lt"/>
                <a:cs typeface="+mn-lt"/>
              </a:rPr>
              <a:t>: </a:t>
            </a:r>
            <a:r>
              <a:rPr lang="en-US" sz="2600">
                <a:ea typeface="+mn-lt"/>
                <a:cs typeface="+mn-lt"/>
              </a:rPr>
              <a:t>to get measurements</a:t>
            </a:r>
            <a:endParaRPr lang="en-US" sz="2800">
              <a:ea typeface="+mn-lt"/>
              <a:cs typeface="+mn-lt"/>
            </a:endParaRPr>
          </a:p>
          <a:p>
            <a:endParaRPr lang="en-US" sz="3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Node-RED</a:t>
            </a:r>
            <a:r>
              <a:rPr lang="en-US" sz="2800">
                <a:ea typeface="+mn-lt"/>
                <a:cs typeface="+mn-lt"/>
              </a:rPr>
              <a:t>: </a:t>
            </a:r>
            <a:r>
              <a:rPr lang="en-US" sz="2600">
                <a:ea typeface="+mn-lt"/>
                <a:cs typeface="+mn-lt"/>
              </a:rPr>
              <a:t>to create statistical graphs</a:t>
            </a:r>
            <a:endParaRPr lang="en-US" sz="2800">
              <a:ea typeface="+mn-lt"/>
              <a:cs typeface="+mn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921368-4102-481D-9502-D1BFE5DB7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" t="54781" r="9339"/>
          <a:stretch/>
        </p:blipFill>
        <p:spPr>
          <a:xfrm>
            <a:off x="6631467" y="4351932"/>
            <a:ext cx="3921520" cy="223484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1EF85BE-9319-44C9-9228-445616489EDC}"/>
              </a:ext>
            </a:extLst>
          </p:cNvPr>
          <p:cNvSpPr/>
          <p:nvPr/>
        </p:nvSpPr>
        <p:spPr>
          <a:xfrm>
            <a:off x="6469039" y="4217160"/>
            <a:ext cx="4353637" cy="2606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5A6467-C333-4630-A42E-B3912BEAAF41}"/>
              </a:ext>
            </a:extLst>
          </p:cNvPr>
          <p:cNvSpPr txBox="1"/>
          <p:nvPr/>
        </p:nvSpPr>
        <p:spPr>
          <a:xfrm rot="5400000">
            <a:off x="7928213" y="7458707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Node-RED  interface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916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Analysis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Process patient measurements to get weekly or monthly statistics:</a:t>
            </a:r>
          </a:p>
          <a:p>
            <a:pPr lvl="1"/>
            <a:r>
              <a:rPr lang="en-US" sz="1900"/>
              <a:t>Weekly report about average frequency values in 3 time bands.</a:t>
            </a:r>
          </a:p>
          <a:p>
            <a:pPr lvl="1"/>
            <a:r>
              <a:rPr lang="en-US" sz="1900"/>
              <a:t>Weekly report about patient’s activity status (percentage of low, medium, high intensity obtained as comparing rate and acceleration measurements.</a:t>
            </a:r>
          </a:p>
          <a:p>
            <a:pPr lvl="1"/>
            <a:r>
              <a:rPr lang="en-US" sz="1900" b="1"/>
              <a:t>Number of monthly panic attacks.</a:t>
            </a:r>
          </a:p>
          <a:p>
            <a:pPr lvl="1"/>
            <a:r>
              <a:rPr lang="en-US" sz="1900" b="1"/>
              <a:t>Weekly report about how much time patient spends in the bedroom (level of sedentary lifestyle).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ACCEECE-C6C5-4407-B7C8-3DCB3B2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Communication</a:t>
            </a:r>
            <a:r>
              <a:rPr lang="it-IT"/>
              <a:t> with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54096F-0777-47F6-93B1-E5A2C42D21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err="1">
                <a:ea typeface="+mn-lt"/>
                <a:cs typeface="+mn-lt"/>
              </a:rPr>
              <a:t>ThingSpeak</a:t>
            </a:r>
            <a:r>
              <a:rPr lang="en-US" sz="2600">
                <a:ea typeface="+mn-lt"/>
                <a:cs typeface="+mn-lt"/>
              </a:rPr>
              <a:t> Adaptor: </a:t>
            </a:r>
            <a:r>
              <a:rPr lang="en-US" sz="2400">
                <a:ea typeface="+mn-lt"/>
                <a:cs typeface="+mn-lt"/>
              </a:rPr>
              <a:t>to get measurements</a:t>
            </a:r>
          </a:p>
          <a:p>
            <a:endParaRPr lang="en-US" sz="300">
              <a:ea typeface="+mn-lt"/>
              <a:cs typeface="+mn-lt"/>
            </a:endParaRPr>
          </a:p>
          <a:p>
            <a:r>
              <a:rPr lang="en-US" sz="2600">
                <a:ea typeface="+mn-lt"/>
                <a:cs typeface="+mn-lt"/>
              </a:rPr>
              <a:t>Node-RED: </a:t>
            </a:r>
            <a:r>
              <a:rPr lang="en-US" sz="2400">
                <a:ea typeface="+mn-lt"/>
                <a:cs typeface="+mn-lt"/>
              </a:rPr>
              <a:t>to create statistical graphs</a:t>
            </a:r>
            <a:endParaRPr lang="en-US" sz="2800">
              <a:ea typeface="+mn-lt"/>
              <a:cs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CE98830-D742-48E2-A1B7-43C3B362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51" b="-667"/>
          <a:stretch/>
        </p:blipFill>
        <p:spPr>
          <a:xfrm>
            <a:off x="6798381" y="4386207"/>
            <a:ext cx="3287316" cy="4968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F640DB-0442-4D4B-B891-9AC9DA9C7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52"/>
          <a:stretch/>
        </p:blipFill>
        <p:spPr>
          <a:xfrm>
            <a:off x="7358709" y="5047559"/>
            <a:ext cx="2810169" cy="157729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A4CB62C-1121-448C-8582-1C21282DD612}"/>
              </a:ext>
            </a:extLst>
          </p:cNvPr>
          <p:cNvSpPr/>
          <p:nvPr/>
        </p:nvSpPr>
        <p:spPr>
          <a:xfrm>
            <a:off x="6798382" y="4226306"/>
            <a:ext cx="4024294" cy="2606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3C2E8F5-01A6-4289-B10B-F1FB4619E52F}"/>
              </a:ext>
            </a:extLst>
          </p:cNvPr>
          <p:cNvSpPr txBox="1"/>
          <p:nvPr/>
        </p:nvSpPr>
        <p:spPr>
          <a:xfrm rot="5400000">
            <a:off x="7928213" y="7464898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Node-RED  interface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2177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14668-DAE4-46F1-9AE0-96EFE016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Protocolli di Comunicazione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975EC2-1530-4354-9105-EC80310A9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8980" y="1841667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it-IT" sz="3300" i="1" dirty="0"/>
              <a:t>MQTT </a:t>
            </a:r>
            <a:endParaRPr lang="en-US" sz="3300" i="1" dirty="0"/>
          </a:p>
          <a:p>
            <a:pPr marL="0" indent="0">
              <a:buNone/>
            </a:pPr>
            <a:r>
              <a:rPr lang="en-US" sz="2400" dirty="0"/>
              <a:t>Lightweight and flexible protocol suitable for </a:t>
            </a:r>
            <a:r>
              <a:rPr lang="en-US" sz="2400" dirty="0" err="1"/>
              <a:t>ioT</a:t>
            </a:r>
            <a:r>
              <a:rPr lang="en-US" sz="2400" dirty="0"/>
              <a:t> applications.</a:t>
            </a:r>
            <a:endParaRPr lang="en-US" sz="2400" b="1" dirty="0"/>
          </a:p>
          <a:p>
            <a:pPr>
              <a:buFontTx/>
              <a:buChar char="-"/>
            </a:pPr>
            <a:r>
              <a:rPr lang="en-US" sz="2400" b="1" dirty="0"/>
              <a:t>Publish </a:t>
            </a:r>
            <a:r>
              <a:rPr lang="en-US" sz="2400" dirty="0"/>
              <a:t>messages in JSON format using QoS 2 </a:t>
            </a:r>
          </a:p>
          <a:p>
            <a:pPr>
              <a:buFontTx/>
              <a:buChar char="-"/>
            </a:pPr>
            <a:r>
              <a:rPr lang="en-US" sz="2400" b="1" dirty="0"/>
              <a:t>Receive</a:t>
            </a:r>
            <a:r>
              <a:rPr lang="en-US" sz="2400" dirty="0"/>
              <a:t> messages using QoS 2 </a:t>
            </a:r>
          </a:p>
          <a:p>
            <a:pPr>
              <a:buFontTx/>
              <a:buChar char="-"/>
            </a:pPr>
            <a:r>
              <a:rPr lang="en-US" sz="2400" b="1" dirty="0"/>
              <a:t>Message topic</a:t>
            </a:r>
            <a:r>
              <a:rPr lang="en-US" sz="2400" dirty="0"/>
              <a:t>: hierarchical, containing patient information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2AFA5C8-9417-4DCE-AA32-A10C62534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841667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it-IT" sz="3300" i="1" dirty="0"/>
              <a:t>REST Web Service</a:t>
            </a:r>
          </a:p>
          <a:p>
            <a:pPr marL="0" indent="0">
              <a:buNone/>
            </a:pPr>
            <a:r>
              <a:rPr lang="en-US" sz="2400" dirty="0"/>
              <a:t>It allows to synchronize the communication between the parties. </a:t>
            </a:r>
          </a:p>
          <a:p>
            <a:pPr marL="0" indent="0">
              <a:buNone/>
            </a:pPr>
            <a:r>
              <a:rPr lang="en-US" sz="2400" b="1" dirty="0"/>
              <a:t>Catalog</a:t>
            </a:r>
            <a:r>
              <a:rPr lang="en-US" sz="2400" dirty="0"/>
              <a:t>: accesses the system information present in a JSON file and communicates it to the other actors;</a:t>
            </a:r>
          </a:p>
          <a:p>
            <a:pPr marL="0" indent="0">
              <a:buNone/>
            </a:pPr>
            <a:r>
              <a:rPr lang="en-US" sz="2400" b="1" dirty="0" err="1"/>
              <a:t>ThingSpeak</a:t>
            </a:r>
            <a:r>
              <a:rPr lang="en-US" sz="2400" dirty="0"/>
              <a:t>: database with data coming from the sensors. The data is accessed with a GET request and provided via a message in JSON format.</a:t>
            </a:r>
          </a:p>
        </p:txBody>
      </p:sp>
    </p:spTree>
    <p:extLst>
      <p:ext uri="{BB962C8B-B14F-4D97-AF65-F5344CB8AC3E}">
        <p14:creationId xmlns:p14="http://schemas.microsoft.com/office/powerpoint/2010/main" val="2215854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0CA46-BFC8-4610-A47C-5B9EBC6C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Node</a:t>
            </a:r>
            <a:r>
              <a:rPr lang="it-IT"/>
              <a:t>-RED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2F751E-88B0-409D-B528-8971890A8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7456" y="1417504"/>
            <a:ext cx="2455653" cy="371501"/>
          </a:xfrm>
        </p:spPr>
        <p:txBody>
          <a:bodyPr>
            <a:noAutofit/>
          </a:bodyPr>
          <a:lstStyle/>
          <a:p>
            <a:r>
              <a:rPr lang="it-IT"/>
              <a:t>How </a:t>
            </a:r>
            <a:r>
              <a:rPr lang="it-IT" err="1"/>
              <a:t>it</a:t>
            </a:r>
            <a:r>
              <a:rPr lang="it-IT"/>
              <a:t> works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EFB29F-A532-4091-A2FD-74704442C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505075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lvl="1"/>
            <a:endParaRPr lang="en-US" sz="2000"/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D108E229-065F-4E8C-B824-5BFA9375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7" y="1887323"/>
            <a:ext cx="6082855" cy="3161944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DBB4246E-1463-482A-A220-31D39618A73A}"/>
              </a:ext>
            </a:extLst>
          </p:cNvPr>
          <p:cNvSpPr txBox="1">
            <a:spLocks/>
          </p:cNvSpPr>
          <p:nvPr/>
        </p:nvSpPr>
        <p:spPr>
          <a:xfrm>
            <a:off x="6867456" y="2042220"/>
            <a:ext cx="5076351" cy="445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400" err="1">
                <a:ea typeface="+mn-lt"/>
                <a:cs typeface="+mn-lt"/>
              </a:rPr>
              <a:t>Nodes</a:t>
            </a:r>
            <a:r>
              <a:rPr lang="it-IT" sz="2400">
                <a:ea typeface="+mn-lt"/>
                <a:cs typeface="+mn-lt"/>
              </a:rPr>
              <a:t>:</a:t>
            </a:r>
          </a:p>
          <a:p>
            <a:pPr marL="0" indent="0" algn="just">
              <a:buNone/>
            </a:pPr>
            <a:endParaRPr lang="it-IT" sz="1200">
              <a:ea typeface="+mn-lt"/>
              <a:cs typeface="+mn-lt"/>
            </a:endParaRPr>
          </a:p>
          <a:p>
            <a:pPr lvl="1" algn="just"/>
            <a:r>
              <a:rPr lang="it-IT" sz="2000">
                <a:ea typeface="+mn-lt"/>
                <a:cs typeface="+mn-lt"/>
              </a:rPr>
              <a:t>MQTT </a:t>
            </a:r>
            <a:r>
              <a:rPr lang="it-IT" sz="2000" err="1">
                <a:ea typeface="+mn-lt"/>
                <a:cs typeface="+mn-lt"/>
              </a:rPr>
              <a:t>communication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node</a:t>
            </a:r>
            <a:endParaRPr lang="it-IT" sz="2000">
              <a:ea typeface="+mn-lt"/>
              <a:cs typeface="+mn-lt"/>
            </a:endParaRPr>
          </a:p>
          <a:p>
            <a:pPr lvl="1" algn="just"/>
            <a:r>
              <a:rPr lang="it-IT" sz="2000" i="1">
                <a:ea typeface="+mn-lt"/>
                <a:cs typeface="+mn-lt"/>
              </a:rPr>
              <a:t>Python </a:t>
            </a:r>
            <a:r>
              <a:rPr lang="it-IT" sz="2000" i="1" err="1">
                <a:ea typeface="+mn-lt"/>
                <a:cs typeface="+mn-lt"/>
              </a:rPr>
              <a:t>function</a:t>
            </a:r>
            <a:r>
              <a:rPr lang="it-IT" sz="2000" i="1">
                <a:ea typeface="+mn-lt"/>
                <a:cs typeface="+mn-lt"/>
              </a:rPr>
              <a:t> </a:t>
            </a:r>
          </a:p>
          <a:p>
            <a:pPr lvl="1" algn="just"/>
            <a:r>
              <a:rPr lang="it-IT" sz="2000">
                <a:ea typeface="+mn-lt"/>
                <a:cs typeface="+mn-lt"/>
              </a:rPr>
              <a:t>Two </a:t>
            </a:r>
            <a:r>
              <a:rPr lang="it-IT" sz="2000" err="1">
                <a:ea typeface="+mn-lt"/>
                <a:cs typeface="+mn-lt"/>
              </a:rPr>
              <a:t>blocks</a:t>
            </a:r>
            <a:r>
              <a:rPr lang="it-IT" sz="2000">
                <a:ea typeface="+mn-lt"/>
                <a:cs typeface="+mn-lt"/>
              </a:rPr>
              <a:t> to </a:t>
            </a:r>
            <a:r>
              <a:rPr lang="it-IT" sz="2000" err="1">
                <a:ea typeface="+mn-lt"/>
                <a:cs typeface="+mn-lt"/>
              </a:rPr>
              <a:t>visualize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msg.payload</a:t>
            </a:r>
            <a:r>
              <a:rPr lang="it-IT" sz="2000">
                <a:ea typeface="+mn-lt"/>
                <a:cs typeface="+mn-lt"/>
              </a:rPr>
              <a:t> in debug </a:t>
            </a:r>
            <a:r>
              <a:rPr lang="it-IT" sz="2000" i="1">
                <a:ea typeface="+mn-lt"/>
                <a:cs typeface="+mn-lt"/>
              </a:rPr>
              <a:t>display</a:t>
            </a:r>
          </a:p>
          <a:p>
            <a:pPr lvl="1" algn="just"/>
            <a:r>
              <a:rPr lang="it-IT" sz="2000">
                <a:ea typeface="+mn-lt"/>
                <a:cs typeface="+mn-lt"/>
              </a:rPr>
              <a:t>A </a:t>
            </a:r>
            <a:r>
              <a:rPr lang="it-IT" sz="2000" i="1" err="1">
                <a:ea typeface="+mn-lt"/>
                <a:cs typeface="+mn-lt"/>
              </a:rPr>
              <a:t>rbe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block</a:t>
            </a:r>
            <a:endParaRPr lang="it-IT" sz="2000">
              <a:ea typeface="+mn-lt"/>
              <a:cs typeface="+mn-lt"/>
            </a:endParaRPr>
          </a:p>
          <a:p>
            <a:pPr lvl="1" algn="just"/>
            <a:r>
              <a:rPr lang="it-IT" sz="2000">
                <a:ea typeface="+mn-lt"/>
                <a:cs typeface="+mn-lt"/>
              </a:rPr>
              <a:t>A </a:t>
            </a:r>
            <a:r>
              <a:rPr lang="it-IT" sz="2000" i="1" err="1">
                <a:ea typeface="+mn-lt"/>
                <a:cs typeface="+mn-lt"/>
              </a:rPr>
              <a:t>digital</a:t>
            </a:r>
            <a:r>
              <a:rPr lang="it-IT" sz="2000" i="1">
                <a:ea typeface="+mn-lt"/>
                <a:cs typeface="+mn-lt"/>
              </a:rPr>
              <a:t> display</a:t>
            </a:r>
            <a:r>
              <a:rPr lang="it-IT" sz="2000">
                <a:ea typeface="+mn-lt"/>
                <a:cs typeface="+mn-lt"/>
              </a:rPr>
              <a:t> and </a:t>
            </a:r>
            <a:r>
              <a:rPr lang="it-IT" sz="2000" err="1">
                <a:ea typeface="+mn-lt"/>
                <a:cs typeface="+mn-lt"/>
              </a:rPr>
              <a:t>three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i="1">
                <a:ea typeface="+mn-lt"/>
                <a:cs typeface="+mn-lt"/>
              </a:rPr>
              <a:t>chart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212F3EA-5509-4FE0-BAA8-77F260BB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6" y="1907052"/>
            <a:ext cx="6440150" cy="3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Telegram</a:t>
            </a:r>
            <a:r>
              <a:rPr lang="it-IT"/>
              <a:t> Bot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‘/start’ </a:t>
            </a:r>
            <a:r>
              <a:rPr lang="it-IT" err="1"/>
              <a:t>function</a:t>
            </a:r>
            <a:r>
              <a:rPr lang="it-IT"/>
              <a:t>:</a:t>
            </a:r>
          </a:p>
          <a:p>
            <a:pPr lvl="1"/>
            <a:r>
              <a:rPr lang="it-IT" sz="2000"/>
              <a:t>Telegram user </a:t>
            </a:r>
            <a:r>
              <a:rPr lang="it-IT" sz="2000" err="1"/>
              <a:t>registration</a:t>
            </a:r>
            <a:r>
              <a:rPr lang="it-IT" sz="2000"/>
              <a:t> on </a:t>
            </a:r>
            <a:r>
              <a:rPr lang="it-IT" sz="2000" err="1"/>
              <a:t>platform</a:t>
            </a:r>
            <a:endParaRPr lang="it-IT" sz="2000"/>
          </a:p>
          <a:p>
            <a:r>
              <a:rPr lang="it-IT"/>
              <a:t>‘/status’ </a:t>
            </a:r>
            <a:r>
              <a:rPr lang="it-IT" err="1"/>
              <a:t>function</a:t>
            </a:r>
            <a:r>
              <a:rPr lang="it-IT"/>
              <a:t>:</a:t>
            </a:r>
          </a:p>
          <a:p>
            <a:pPr lvl="1"/>
            <a:r>
              <a:rPr lang="it-IT" sz="2000" err="1"/>
              <a:t>Visualization</a:t>
            </a:r>
            <a:r>
              <a:rPr lang="it-IT" sz="2000"/>
              <a:t> of </a:t>
            </a:r>
            <a:r>
              <a:rPr lang="it-IT" sz="2000" err="1"/>
              <a:t>ThingSpeak</a:t>
            </a:r>
            <a:r>
              <a:rPr lang="it-IT" sz="2000"/>
              <a:t> </a:t>
            </a:r>
            <a:r>
              <a:rPr lang="it-IT" sz="2000" err="1"/>
              <a:t>graphs</a:t>
            </a:r>
            <a:r>
              <a:rPr lang="it-IT" sz="2000"/>
              <a:t> </a:t>
            </a:r>
            <a:r>
              <a:rPr lang="it-IT" sz="2000" err="1"/>
              <a:t>about</a:t>
            </a:r>
            <a:r>
              <a:rPr lang="it-IT" sz="2000"/>
              <a:t> </a:t>
            </a:r>
            <a:r>
              <a:rPr lang="it-IT" sz="2000" err="1"/>
              <a:t>vital</a:t>
            </a:r>
            <a:r>
              <a:rPr lang="it-IT" sz="2000"/>
              <a:t> </a:t>
            </a:r>
            <a:r>
              <a:rPr lang="it-IT" sz="2000" err="1"/>
              <a:t>signs</a:t>
            </a:r>
            <a:endParaRPr lang="it-IT"/>
          </a:p>
          <a:p>
            <a:r>
              <a:rPr lang="it-IT"/>
              <a:t>Emergency management:</a:t>
            </a:r>
          </a:p>
          <a:p>
            <a:pPr lvl="1"/>
            <a:r>
              <a:rPr lang="en-US" sz="2000"/>
              <a:t>Getting alert message from the Patient Control microservice in case of Panic Attack.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/>
              <a:t>Emergency management</a:t>
            </a:r>
          </a:p>
          <a:p>
            <a:pPr marL="285750" indent="-285750">
              <a:buFontTx/>
              <a:buChar char="-"/>
            </a:pPr>
            <a:r>
              <a:rPr lang="en-US"/>
              <a:t>Allow the doctor and the caregiver to always be updated on the Heart Rate, Movement and Recurrence trends of panic attacks.</a:t>
            </a:r>
          </a:p>
        </p:txBody>
      </p:sp>
    </p:spTree>
    <p:extLst>
      <p:ext uri="{BB962C8B-B14F-4D97-AF65-F5344CB8AC3E}">
        <p14:creationId xmlns:p14="http://schemas.microsoft.com/office/powerpoint/2010/main" val="2348092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Telegram</a:t>
            </a:r>
            <a:r>
              <a:rPr lang="it-IT"/>
              <a:t> Bot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‘/start’ </a:t>
            </a:r>
            <a:r>
              <a:rPr lang="it-IT" err="1"/>
              <a:t>function</a:t>
            </a:r>
            <a:r>
              <a:rPr lang="it-IT"/>
              <a:t>:</a:t>
            </a:r>
          </a:p>
          <a:p>
            <a:pPr lvl="1"/>
            <a:r>
              <a:rPr lang="it-IT" sz="2000"/>
              <a:t>Telegram user </a:t>
            </a:r>
            <a:r>
              <a:rPr lang="it-IT" sz="2000" err="1"/>
              <a:t>registration</a:t>
            </a:r>
            <a:r>
              <a:rPr lang="it-IT" sz="2000"/>
              <a:t> on </a:t>
            </a:r>
            <a:r>
              <a:rPr lang="it-IT" sz="2000" err="1"/>
              <a:t>platform</a:t>
            </a:r>
            <a:endParaRPr lang="it-IT" sz="200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/>
              <a:t>Emergency management</a:t>
            </a:r>
          </a:p>
          <a:p>
            <a:pPr marL="285750" indent="-285750">
              <a:buFontTx/>
              <a:buChar char="-"/>
            </a:pPr>
            <a:r>
              <a:rPr lang="en-US"/>
              <a:t>Allow the doctor and the caregiver to always be updated on the Heart Rate, Movement and Recurrence trends of panic attacks.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7BC26AE-E5BC-4D97-A524-D45FB4A2B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38"/>
          <a:stretch/>
        </p:blipFill>
        <p:spPr>
          <a:xfrm>
            <a:off x="5914675" y="2193059"/>
            <a:ext cx="5010849" cy="25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Telegram</a:t>
            </a:r>
            <a:r>
              <a:rPr lang="it-IT"/>
              <a:t> Bot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‘/status’ </a:t>
            </a:r>
            <a:r>
              <a:rPr lang="it-IT" err="1"/>
              <a:t>function</a:t>
            </a:r>
            <a:r>
              <a:rPr lang="it-IT"/>
              <a:t>:</a:t>
            </a:r>
          </a:p>
          <a:p>
            <a:pPr lvl="1"/>
            <a:r>
              <a:rPr lang="it-IT" sz="2000" err="1"/>
              <a:t>Visualization</a:t>
            </a:r>
            <a:r>
              <a:rPr lang="it-IT" sz="2000"/>
              <a:t> of </a:t>
            </a:r>
            <a:r>
              <a:rPr lang="it-IT" sz="2000" err="1"/>
              <a:t>ThingSpeak</a:t>
            </a:r>
            <a:r>
              <a:rPr lang="it-IT" sz="2000"/>
              <a:t> </a:t>
            </a:r>
            <a:r>
              <a:rPr lang="it-IT" sz="2000" err="1"/>
              <a:t>graphs</a:t>
            </a:r>
            <a:r>
              <a:rPr lang="it-IT" sz="2000"/>
              <a:t> </a:t>
            </a:r>
            <a:r>
              <a:rPr lang="it-IT" sz="2000" err="1"/>
              <a:t>about</a:t>
            </a:r>
            <a:r>
              <a:rPr lang="it-IT" sz="2000"/>
              <a:t> </a:t>
            </a:r>
            <a:r>
              <a:rPr lang="it-IT" sz="2000" err="1"/>
              <a:t>vital</a:t>
            </a:r>
            <a:r>
              <a:rPr lang="it-IT" sz="2000"/>
              <a:t> </a:t>
            </a:r>
            <a:r>
              <a:rPr lang="it-IT" sz="2000" err="1"/>
              <a:t>signs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/>
              <a:t>Emergency management</a:t>
            </a:r>
          </a:p>
          <a:p>
            <a:pPr marL="285750" indent="-285750">
              <a:buFontTx/>
              <a:buChar char="-"/>
            </a:pPr>
            <a:r>
              <a:rPr lang="en-US"/>
              <a:t>Allow the doctor and the caregiver to always be updated on the Heart Rate, Movement and Recurrence trends of panic attacks.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C7F669-B56C-4673-BB0B-EC10A975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915972"/>
            <a:ext cx="4324954" cy="22767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5E8169-706C-4E86-930C-C7B126BC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3934"/>
            <a:ext cx="474411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10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09ABF6D-FDFF-40E2-A99F-C4749535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75" y="2636401"/>
            <a:ext cx="5010849" cy="341995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Telegram Bot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66BEDF-121A-4D2A-A531-C945791E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Emergency management:</a:t>
            </a:r>
          </a:p>
          <a:p>
            <a:pPr lvl="1"/>
            <a:r>
              <a:rPr lang="en-US" sz="2000"/>
              <a:t>Getting alert message from the Patient Control microservice in case of Panic Attack.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/>
              <a:t>Emergency management</a:t>
            </a:r>
          </a:p>
          <a:p>
            <a:pPr marL="285750" indent="-285750">
              <a:buFontTx/>
              <a:buChar char="-"/>
            </a:pPr>
            <a:r>
              <a:rPr lang="en-US"/>
              <a:t>Allow the doctor and the caregiver to always be updated on the Heart Rate, Movement and Recurrence trends of panic attacks.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7C7E042-B7E9-4B91-A68B-36D7AF2536E3}"/>
              </a:ext>
            </a:extLst>
          </p:cNvPr>
          <p:cNvSpPr/>
          <p:nvPr/>
        </p:nvSpPr>
        <p:spPr>
          <a:xfrm>
            <a:off x="5914675" y="5394032"/>
            <a:ext cx="3561834" cy="6623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65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DF18E0-D398-4C2F-A7A8-8C5DAA4A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Telegram</a:t>
            </a:r>
            <a:r>
              <a:rPr lang="it-IT"/>
              <a:t> Bot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5EC617-79D3-4850-BC25-5B04D4D52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/>
              <a:t>Emergency management</a:t>
            </a:r>
          </a:p>
          <a:p>
            <a:pPr marL="285750" indent="-285750">
              <a:buFontTx/>
              <a:buChar char="-"/>
            </a:pPr>
            <a:r>
              <a:rPr lang="en-US"/>
              <a:t>Allow the doctor and the caregiver to always be updated on the Heart Rate, Movement and Recurrence trends of panic attacks.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2568E4AF-0CE3-42A0-B16F-6B517B3B266E}"/>
              </a:ext>
            </a:extLst>
          </p:cNvPr>
          <p:cNvSpPr txBox="1">
            <a:spLocks/>
          </p:cNvSpPr>
          <p:nvPr/>
        </p:nvSpPr>
        <p:spPr>
          <a:xfrm>
            <a:off x="6324600" y="18335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err="1"/>
              <a:t>Communication</a:t>
            </a:r>
            <a:r>
              <a:rPr lang="it-IT" b="1"/>
              <a:t> with</a:t>
            </a:r>
            <a:endParaRPr lang="en-US" b="1"/>
          </a:p>
        </p:txBody>
      </p:sp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83389A1C-603C-4194-8B63-62F13F025CF5}"/>
              </a:ext>
            </a:extLst>
          </p:cNvPr>
          <p:cNvSpPr txBox="1">
            <a:spLocks/>
          </p:cNvSpPr>
          <p:nvPr/>
        </p:nvSpPr>
        <p:spPr>
          <a:xfrm>
            <a:off x="6324600" y="2358232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Patient Control: </a:t>
            </a:r>
            <a:r>
              <a:rPr lang="en-US" sz="2800">
                <a:ea typeface="+mn-lt"/>
                <a:cs typeface="+mn-lt"/>
              </a:rPr>
              <a:t>which publishes a message to the telegram bot if it detects a panic attack</a:t>
            </a:r>
          </a:p>
          <a:p>
            <a:r>
              <a:rPr lang="en-US" err="1">
                <a:ea typeface="+mn-lt"/>
                <a:cs typeface="+mn-lt"/>
              </a:rPr>
              <a:t>ThingSpeak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sz="2800">
                <a:ea typeface="+mn-lt"/>
                <a:cs typeface="+mn-lt"/>
              </a:rPr>
              <a:t>required for viewing graphs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Catalog: </a:t>
            </a:r>
            <a:r>
              <a:rPr lang="en-US" sz="2800">
                <a:ea typeface="+mn-lt"/>
                <a:cs typeface="+mn-lt"/>
              </a:rPr>
              <a:t>retrieve </a:t>
            </a:r>
            <a:r>
              <a:rPr lang="en-US" sz="2800" err="1">
                <a:ea typeface="+mn-lt"/>
                <a:cs typeface="+mn-lt"/>
              </a:rPr>
              <a:t>chatId</a:t>
            </a:r>
            <a:r>
              <a:rPr lang="en-US" sz="2800">
                <a:ea typeface="+mn-lt"/>
                <a:cs typeface="+mn-lt"/>
              </a:rPr>
              <a:t> and token</a:t>
            </a:r>
          </a:p>
        </p:txBody>
      </p:sp>
    </p:spTree>
    <p:extLst>
      <p:ext uri="{BB962C8B-B14F-4D97-AF65-F5344CB8AC3E}">
        <p14:creationId xmlns:p14="http://schemas.microsoft.com/office/powerpoint/2010/main" val="318008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913056-F9D0-418C-9625-D14B736FC069}"/>
              </a:ext>
            </a:extLst>
          </p:cNvPr>
          <p:cNvSpPr txBox="1"/>
          <p:nvPr/>
        </p:nvSpPr>
        <p:spPr>
          <a:xfrm>
            <a:off x="1845509" y="1482113"/>
            <a:ext cx="9419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i="1"/>
              <a:t>Thanks for </a:t>
            </a:r>
            <a:r>
              <a:rPr lang="it-IT" sz="6000" b="1" i="1" err="1"/>
              <a:t>your</a:t>
            </a:r>
            <a:r>
              <a:rPr lang="it-IT" sz="6000" b="1" i="1"/>
              <a:t> </a:t>
            </a:r>
            <a:r>
              <a:rPr lang="it-IT" sz="6000" b="1" i="1" err="1"/>
              <a:t>attention</a:t>
            </a:r>
            <a:endParaRPr lang="it-IT" sz="6000" b="1" i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97CB89-5265-492F-BDF1-A954AC67710F}"/>
              </a:ext>
            </a:extLst>
          </p:cNvPr>
          <p:cNvSpPr txBox="1"/>
          <p:nvPr/>
        </p:nvSpPr>
        <p:spPr>
          <a:xfrm>
            <a:off x="4087200" y="3436895"/>
            <a:ext cx="3672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000" dirty="0"/>
              <a:t>Team 3:</a:t>
            </a:r>
          </a:p>
          <a:p>
            <a:pPr algn="ctr">
              <a:spcAft>
                <a:spcPts val="600"/>
              </a:spcAft>
            </a:pPr>
            <a:r>
              <a:rPr lang="it-IT" sz="2000" dirty="0"/>
              <a:t>Burdisso Sara s275424</a:t>
            </a:r>
          </a:p>
          <a:p>
            <a:pPr algn="ctr">
              <a:spcAft>
                <a:spcPts val="600"/>
              </a:spcAft>
            </a:pPr>
            <a:r>
              <a:rPr lang="it-IT" sz="2000" dirty="0"/>
              <a:t>Centonze Ilenia s277389</a:t>
            </a:r>
          </a:p>
          <a:p>
            <a:pPr algn="ctr">
              <a:spcAft>
                <a:spcPts val="600"/>
              </a:spcAft>
            </a:pPr>
            <a:r>
              <a:rPr lang="it-IT" sz="2000" dirty="0"/>
              <a:t>Ferrara Mauro s276932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it-IT" sz="2000" dirty="0"/>
          </a:p>
          <a:p>
            <a:pPr algn="ctr">
              <a:spcAft>
                <a:spcPts val="600"/>
              </a:spcAft>
            </a:pPr>
            <a:r>
              <a:rPr lang="it-IT" sz="2000" dirty="0"/>
              <a:t>Pasotti Andrea s275100</a:t>
            </a:r>
            <a:r>
              <a:rPr lang="it-IT" sz="1800" b="0" i="0" u="none" strike="noStrike" baseline="0" dirty="0">
                <a:solidFill>
                  <a:srgbClr val="000000"/>
                </a:solidFill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919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47F3B6-27A1-446B-A4DD-ED6D17FA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9" y="-42562"/>
            <a:ext cx="10515600" cy="1325563"/>
          </a:xfrm>
        </p:spPr>
        <p:txBody>
          <a:bodyPr/>
          <a:lstStyle/>
          <a:p>
            <a:r>
              <a:rPr lang="it-IT"/>
              <a:t>Use Case </a:t>
            </a:r>
            <a:r>
              <a:rPr lang="it-IT" err="1"/>
              <a:t>Diagram</a:t>
            </a:r>
            <a:r>
              <a:rPr lang="it-IT"/>
              <a:t> - </a:t>
            </a:r>
            <a:r>
              <a:rPr lang="it-IT" err="1"/>
              <a:t>proposal</a:t>
            </a:r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04CFAA0-09F8-46FB-BFAA-C0224DF821B6}"/>
              </a:ext>
            </a:extLst>
          </p:cNvPr>
          <p:cNvSpPr/>
          <p:nvPr/>
        </p:nvSpPr>
        <p:spPr>
          <a:xfrm>
            <a:off x="5683029" y="1634852"/>
            <a:ext cx="4996721" cy="14229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69C549B2-E75F-4CC4-8E9D-1C1DDEE21ACE}"/>
              </a:ext>
            </a:extLst>
          </p:cNvPr>
          <p:cNvGrpSpPr/>
          <p:nvPr/>
        </p:nvGrpSpPr>
        <p:grpSpPr>
          <a:xfrm>
            <a:off x="6887649" y="1282206"/>
            <a:ext cx="190012" cy="619459"/>
            <a:chOff x="1901473" y="2634661"/>
            <a:chExt cx="190012" cy="619459"/>
          </a:xfrm>
        </p:grpSpPr>
        <p:sp>
          <p:nvSpPr>
            <p:cNvPr id="5" name="Arco 4">
              <a:extLst>
                <a:ext uri="{FF2B5EF4-FFF2-40B4-BE49-F238E27FC236}">
                  <a16:creationId xmlns:a16="http://schemas.microsoft.com/office/drawing/2014/main" id="{224A458E-C97F-46FA-87F7-D963AED4EFDD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77AF03EE-C087-4AB3-83B3-48D605DF16A9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255D3C0-53AF-4473-9959-090D7DEEBDC5}"/>
              </a:ext>
            </a:extLst>
          </p:cNvPr>
          <p:cNvSpPr/>
          <p:nvPr/>
        </p:nvSpPr>
        <p:spPr>
          <a:xfrm>
            <a:off x="917405" y="3305736"/>
            <a:ext cx="2310983" cy="16496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E8EF19-7611-4B69-B639-40A9725528DF}"/>
              </a:ext>
            </a:extLst>
          </p:cNvPr>
          <p:cNvSpPr/>
          <p:nvPr/>
        </p:nvSpPr>
        <p:spPr>
          <a:xfrm>
            <a:off x="6162713" y="1887119"/>
            <a:ext cx="1751071" cy="384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Patient</a:t>
            </a:r>
            <a:r>
              <a:rPr lang="it-IT"/>
              <a:t> Control</a:t>
            </a:r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915349B-3B63-41F0-904D-F0E44F347593}"/>
              </a:ext>
            </a:extLst>
          </p:cNvPr>
          <p:cNvSpPr/>
          <p:nvPr/>
        </p:nvSpPr>
        <p:spPr>
          <a:xfrm>
            <a:off x="8855946" y="3750293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Device Connector</a:t>
            </a:r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2956CF4-28A1-4E60-B38A-CD7A64702149}"/>
              </a:ext>
            </a:extLst>
          </p:cNvPr>
          <p:cNvSpPr/>
          <p:nvPr/>
        </p:nvSpPr>
        <p:spPr>
          <a:xfrm>
            <a:off x="1298405" y="4257568"/>
            <a:ext cx="1548983" cy="5112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Telegram Bot</a:t>
            </a:r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2E20BEA-743F-4B50-9C15-A256B8553F23}"/>
              </a:ext>
            </a:extLst>
          </p:cNvPr>
          <p:cNvSpPr/>
          <p:nvPr/>
        </p:nvSpPr>
        <p:spPr>
          <a:xfrm>
            <a:off x="1298405" y="3470997"/>
            <a:ext cx="1548983" cy="6595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Node</a:t>
            </a:r>
            <a:r>
              <a:rPr lang="it-IT"/>
              <a:t>-RED</a:t>
            </a:r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3CA6703-6075-4950-B231-D6AC8A983668}"/>
              </a:ext>
            </a:extLst>
          </p:cNvPr>
          <p:cNvSpPr/>
          <p:nvPr/>
        </p:nvSpPr>
        <p:spPr>
          <a:xfrm>
            <a:off x="4758635" y="3684993"/>
            <a:ext cx="2068643" cy="8819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Message Broker</a:t>
            </a:r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E47E62-8F5F-4B00-ACB2-6C22FC96B1C1}"/>
              </a:ext>
            </a:extLst>
          </p:cNvPr>
          <p:cNvSpPr txBox="1"/>
          <p:nvPr/>
        </p:nvSpPr>
        <p:spPr>
          <a:xfrm>
            <a:off x="8985862" y="1223801"/>
            <a:ext cx="169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Microservices</a:t>
            </a:r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7FFB81-E4B8-40AB-86F6-9C18785C9C0A}"/>
              </a:ext>
            </a:extLst>
          </p:cNvPr>
          <p:cNvSpPr txBox="1"/>
          <p:nvPr/>
        </p:nvSpPr>
        <p:spPr>
          <a:xfrm>
            <a:off x="1182856" y="4987789"/>
            <a:ext cx="18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User </a:t>
            </a:r>
            <a:r>
              <a:rPr lang="it-IT" err="1"/>
              <a:t>Awareness</a:t>
            </a:r>
            <a:endParaRPr lang="en-US"/>
          </a:p>
        </p:txBody>
      </p:sp>
      <p:grpSp>
        <p:nvGrpSpPr>
          <p:cNvPr id="15" name="Gruppo 36">
            <a:extLst>
              <a:ext uri="{FF2B5EF4-FFF2-40B4-BE49-F238E27FC236}">
                <a16:creationId xmlns:a16="http://schemas.microsoft.com/office/drawing/2014/main" id="{0D73F86C-3FD3-4118-BB90-271BE0F72175}"/>
              </a:ext>
            </a:extLst>
          </p:cNvPr>
          <p:cNvGrpSpPr/>
          <p:nvPr/>
        </p:nvGrpSpPr>
        <p:grpSpPr>
          <a:xfrm rot="5400000">
            <a:off x="5504571" y="5334680"/>
            <a:ext cx="529533" cy="144000"/>
            <a:chOff x="8696325" y="447675"/>
            <a:chExt cx="529533" cy="144000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FC07A58F-BEA3-4B4C-B79C-1477AAB92C2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A3B1F12B-E283-4A3D-88D6-256713248BDD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8ED44E7-4301-497A-873F-D9EDBB11802B}"/>
              </a:ext>
            </a:extLst>
          </p:cNvPr>
          <p:cNvGrpSpPr/>
          <p:nvPr/>
        </p:nvGrpSpPr>
        <p:grpSpPr>
          <a:xfrm>
            <a:off x="8595610" y="1223801"/>
            <a:ext cx="190012" cy="619459"/>
            <a:chOff x="1901473" y="2634661"/>
            <a:chExt cx="190012" cy="619459"/>
          </a:xfrm>
        </p:grpSpPr>
        <p:sp>
          <p:nvSpPr>
            <p:cNvPr id="19" name="Arco 18">
              <a:extLst>
                <a:ext uri="{FF2B5EF4-FFF2-40B4-BE49-F238E27FC236}">
                  <a16:creationId xmlns:a16="http://schemas.microsoft.com/office/drawing/2014/main" id="{A38035B1-0A8A-43DA-AF02-FDD2E8149177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A79911E-189E-4778-8C1C-9C0D352FAFF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53DFADA-ECC4-4C89-A494-7365F4564C6A}"/>
              </a:ext>
            </a:extLst>
          </p:cNvPr>
          <p:cNvGrpSpPr/>
          <p:nvPr/>
        </p:nvGrpSpPr>
        <p:grpSpPr>
          <a:xfrm>
            <a:off x="1977890" y="2852308"/>
            <a:ext cx="207910" cy="618690"/>
            <a:chOff x="1901473" y="2634661"/>
            <a:chExt cx="190012" cy="761484"/>
          </a:xfrm>
        </p:grpSpPr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EAFC4EE6-0904-479E-8A62-54923CD9D473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06A30BC1-D728-45C9-9B04-024BD71CE40B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0" cy="5740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3D65D0A-32EC-4ADA-8DA7-4A380EFB300B}"/>
              </a:ext>
            </a:extLst>
          </p:cNvPr>
          <p:cNvGrpSpPr/>
          <p:nvPr/>
        </p:nvGrpSpPr>
        <p:grpSpPr>
          <a:xfrm rot="16200000">
            <a:off x="8451211" y="3770347"/>
            <a:ext cx="190012" cy="619459"/>
            <a:chOff x="1901473" y="2634661"/>
            <a:chExt cx="190012" cy="619459"/>
          </a:xfrm>
        </p:grpSpPr>
        <p:sp>
          <p:nvSpPr>
            <p:cNvPr id="25" name="Arco 24">
              <a:extLst>
                <a:ext uri="{FF2B5EF4-FFF2-40B4-BE49-F238E27FC236}">
                  <a16:creationId xmlns:a16="http://schemas.microsoft.com/office/drawing/2014/main" id="{B473B607-A4E8-4C79-ADE2-45FD77D459E5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344FFCD9-64AB-4E3D-BF5D-1C27A613F6F9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FE7BC4D-4914-4AEC-A82B-2579483FAB21}"/>
              </a:ext>
            </a:extLst>
          </p:cNvPr>
          <p:cNvGrpSpPr/>
          <p:nvPr/>
        </p:nvGrpSpPr>
        <p:grpSpPr>
          <a:xfrm>
            <a:off x="7932184" y="1255869"/>
            <a:ext cx="190012" cy="1306559"/>
            <a:chOff x="1901473" y="2634661"/>
            <a:chExt cx="190012" cy="1384733"/>
          </a:xfrm>
        </p:grpSpPr>
        <p:sp>
          <p:nvSpPr>
            <p:cNvPr id="28" name="Arco 27">
              <a:extLst>
                <a:ext uri="{FF2B5EF4-FFF2-40B4-BE49-F238E27FC236}">
                  <a16:creationId xmlns:a16="http://schemas.microsoft.com/office/drawing/2014/main" id="{FA7B7BD1-41E0-47B8-A0E9-2C0CC1B34A01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6F83178-8CF3-42A6-ADD6-7B2F7BE5EA6F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23582" cy="11972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4DC12B5-4803-4E9B-A9CE-7ED30F5E4BB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827278" y="3729274"/>
            <a:ext cx="2028667" cy="39667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E5A762CE-1D6A-43E1-9016-FD8360D4733A}"/>
              </a:ext>
            </a:extLst>
          </p:cNvPr>
          <p:cNvSpPr/>
          <p:nvPr/>
        </p:nvSpPr>
        <p:spPr>
          <a:xfrm>
            <a:off x="7968724" y="2478172"/>
            <a:ext cx="2503358" cy="38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Home System Control</a:t>
            </a:r>
            <a:endParaRPr lang="en-US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C8E80ED-F7E2-43C4-A5BF-63352F6BF8AD}"/>
              </a:ext>
            </a:extLst>
          </p:cNvPr>
          <p:cNvSpPr/>
          <p:nvPr/>
        </p:nvSpPr>
        <p:spPr>
          <a:xfrm>
            <a:off x="8567093" y="1851027"/>
            <a:ext cx="1615591" cy="38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Data Analysis</a:t>
            </a:r>
            <a:endParaRPr lang="en-US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2A797BD-287F-4DF1-B5DB-8FF84BC382E6}"/>
              </a:ext>
            </a:extLst>
          </p:cNvPr>
          <p:cNvSpPr/>
          <p:nvPr/>
        </p:nvSpPr>
        <p:spPr>
          <a:xfrm>
            <a:off x="5968377" y="2467878"/>
            <a:ext cx="1528996" cy="38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Light Shift</a:t>
            </a:r>
            <a:endParaRPr lang="en-US"/>
          </a:p>
        </p:txBody>
      </p:sp>
      <p:grpSp>
        <p:nvGrpSpPr>
          <p:cNvPr id="34" name="Gruppo 36">
            <a:extLst>
              <a:ext uri="{FF2B5EF4-FFF2-40B4-BE49-F238E27FC236}">
                <a16:creationId xmlns:a16="http://schemas.microsoft.com/office/drawing/2014/main" id="{CB3997CD-48AA-4DD7-B4B1-B2A8B76AC5FB}"/>
              </a:ext>
            </a:extLst>
          </p:cNvPr>
          <p:cNvGrpSpPr/>
          <p:nvPr/>
        </p:nvGrpSpPr>
        <p:grpSpPr>
          <a:xfrm rot="16200000">
            <a:off x="1823860" y="2389126"/>
            <a:ext cx="529533" cy="144000"/>
            <a:chOff x="8696325" y="447675"/>
            <a:chExt cx="529533" cy="144000"/>
          </a:xfrm>
        </p:grpSpPr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3F956854-A821-4792-B374-6606830FD7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DC249B70-75C1-4764-8984-75D55CE44E23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01F5723-5A9F-42D6-9C5D-10690C036733}"/>
              </a:ext>
            </a:extLst>
          </p:cNvPr>
          <p:cNvGrpSpPr/>
          <p:nvPr/>
        </p:nvGrpSpPr>
        <p:grpSpPr>
          <a:xfrm rot="10800000">
            <a:off x="2600876" y="2067232"/>
            <a:ext cx="529533" cy="144000"/>
            <a:chOff x="8696325" y="447675"/>
            <a:chExt cx="529533" cy="144000"/>
          </a:xfrm>
        </p:grpSpPr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0CFF0415-D151-421A-B319-AF9F9DEF9A7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376AD432-5ECA-44A9-A4A5-FFE89760C468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CA2EC7F-CB09-45D3-A975-CFD3768358A5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755499" y="2852308"/>
            <a:ext cx="977376" cy="845386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21945E-F9B2-42D5-96A0-8EC115827BD9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452543" y="2043242"/>
            <a:ext cx="2114550" cy="1661238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tangolo 41">
            <a:extLst>
              <a:ext uri="{FF2B5EF4-FFF2-40B4-BE49-F238E27FC236}">
                <a16:creationId xmlns:a16="http://schemas.microsoft.com/office/drawing/2014/main" id="{47C78925-99F3-4956-88FC-49D10385DCCA}"/>
              </a:ext>
            </a:extLst>
          </p:cNvPr>
          <p:cNvSpPr/>
          <p:nvPr/>
        </p:nvSpPr>
        <p:spPr>
          <a:xfrm>
            <a:off x="1252955" y="1872128"/>
            <a:ext cx="1639882" cy="5957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ThingSpeak</a:t>
            </a:r>
            <a:r>
              <a:rPr lang="it-IT"/>
              <a:t> </a:t>
            </a:r>
            <a:r>
              <a:rPr lang="it-IT" err="1"/>
              <a:t>platform</a:t>
            </a:r>
            <a:endParaRPr lang="en-US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DF47730B-92F9-4C89-AE1E-7BD35988890A}"/>
              </a:ext>
            </a:extLst>
          </p:cNvPr>
          <p:cNvGrpSpPr/>
          <p:nvPr/>
        </p:nvGrpSpPr>
        <p:grpSpPr>
          <a:xfrm rot="5400000">
            <a:off x="3043445" y="4165064"/>
            <a:ext cx="207910" cy="618690"/>
            <a:chOff x="1901473" y="2634661"/>
            <a:chExt cx="190012" cy="761484"/>
          </a:xfrm>
        </p:grpSpPr>
        <p:sp>
          <p:nvSpPr>
            <p:cNvPr id="44" name="Arco 43">
              <a:extLst>
                <a:ext uri="{FF2B5EF4-FFF2-40B4-BE49-F238E27FC236}">
                  <a16:creationId xmlns:a16="http://schemas.microsoft.com/office/drawing/2014/main" id="{339A8CC9-4D16-4C8D-8173-C8BF2B6A12C6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7F08C23E-688E-44FF-8376-16A91E519415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0" cy="5740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ttangolo 45">
            <a:extLst>
              <a:ext uri="{FF2B5EF4-FFF2-40B4-BE49-F238E27FC236}">
                <a16:creationId xmlns:a16="http://schemas.microsoft.com/office/drawing/2014/main" id="{FF63A6B2-5C0D-4212-9DBF-ACB72A3B1902}"/>
              </a:ext>
            </a:extLst>
          </p:cNvPr>
          <p:cNvSpPr/>
          <p:nvPr/>
        </p:nvSpPr>
        <p:spPr>
          <a:xfrm>
            <a:off x="3657200" y="1850460"/>
            <a:ext cx="1639882" cy="5957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ThingSpeak</a:t>
            </a:r>
            <a:r>
              <a:rPr lang="it-IT"/>
              <a:t> </a:t>
            </a:r>
            <a:r>
              <a:rPr lang="it-IT" err="1"/>
              <a:t>Adaptor</a:t>
            </a:r>
            <a:endParaRPr lang="en-US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D5970786-ADE4-4D78-B691-A3DAD8F0377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834453" y="2862602"/>
            <a:ext cx="2385950" cy="882357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EB30DE6-780E-4232-8E5E-AD6D28F339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391704" y="2079334"/>
            <a:ext cx="771009" cy="1569626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asellaDiTesto 73">
            <a:extLst>
              <a:ext uri="{FF2B5EF4-FFF2-40B4-BE49-F238E27FC236}">
                <a16:creationId xmlns:a16="http://schemas.microsoft.com/office/drawing/2014/main" id="{C6680EC5-A096-4F05-A732-8F9D79F1BCFF}"/>
              </a:ext>
            </a:extLst>
          </p:cNvPr>
          <p:cNvSpPr txBox="1"/>
          <p:nvPr/>
        </p:nvSpPr>
        <p:spPr>
          <a:xfrm>
            <a:off x="8835617" y="5399184"/>
            <a:ext cx="266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Legend:</a:t>
            </a:r>
            <a:endParaRPr lang="en-US" sz="1600"/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DE572F60-1914-4E08-BBAF-FA7C8F7A31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74863" y="4125944"/>
            <a:ext cx="1883772" cy="283918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o 74">
            <a:extLst>
              <a:ext uri="{FF2B5EF4-FFF2-40B4-BE49-F238E27FC236}">
                <a16:creationId xmlns:a16="http://schemas.microsoft.com/office/drawing/2014/main" id="{317DE251-C63E-4B7F-A49F-A83038EC268C}"/>
              </a:ext>
            </a:extLst>
          </p:cNvPr>
          <p:cNvGrpSpPr/>
          <p:nvPr/>
        </p:nvGrpSpPr>
        <p:grpSpPr>
          <a:xfrm rot="16200000">
            <a:off x="9006448" y="6384959"/>
            <a:ext cx="138248" cy="439261"/>
            <a:chOff x="1901473" y="2634661"/>
            <a:chExt cx="190012" cy="761484"/>
          </a:xfrm>
        </p:grpSpPr>
        <p:sp>
          <p:nvSpPr>
            <p:cNvPr id="52" name="Arco 75">
              <a:extLst>
                <a:ext uri="{FF2B5EF4-FFF2-40B4-BE49-F238E27FC236}">
                  <a16:creationId xmlns:a16="http://schemas.microsoft.com/office/drawing/2014/main" id="{3DF8B81D-1CAA-4822-BDFD-285434C58B32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nettore diritto 76">
              <a:extLst>
                <a:ext uri="{FF2B5EF4-FFF2-40B4-BE49-F238E27FC236}">
                  <a16:creationId xmlns:a16="http://schemas.microsoft.com/office/drawing/2014/main" id="{CD7677E7-3222-4B22-B1BA-C529B224E158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0" cy="5740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uppo 36">
            <a:extLst>
              <a:ext uri="{FF2B5EF4-FFF2-40B4-BE49-F238E27FC236}">
                <a16:creationId xmlns:a16="http://schemas.microsoft.com/office/drawing/2014/main" id="{5A18233B-6415-4337-9D38-2D5BE95A23D1}"/>
              </a:ext>
            </a:extLst>
          </p:cNvPr>
          <p:cNvGrpSpPr/>
          <p:nvPr/>
        </p:nvGrpSpPr>
        <p:grpSpPr>
          <a:xfrm>
            <a:off x="8885380" y="6176606"/>
            <a:ext cx="375962" cy="95510"/>
            <a:chOff x="8696325" y="447675"/>
            <a:chExt cx="529533" cy="144000"/>
          </a:xfrm>
        </p:grpSpPr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5FCF7A3B-C242-4149-A64F-D930AD7086D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3D950CA2-5A57-46A1-85CE-65F42A0AAA95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90514F1-E3AE-44FE-95DE-C1A7FF498C7E}"/>
              </a:ext>
            </a:extLst>
          </p:cNvPr>
          <p:cNvCxnSpPr>
            <a:cxnSpLocks/>
          </p:cNvCxnSpPr>
          <p:nvPr/>
        </p:nvCxnSpPr>
        <p:spPr>
          <a:xfrm>
            <a:off x="2844882" y="3873195"/>
            <a:ext cx="1906578" cy="54414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199271D4-F969-4956-A08D-A81E39491915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477141" y="2446210"/>
            <a:ext cx="522194" cy="125827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D1E09EC-F6D9-4C4A-A002-02C442E464D7}"/>
              </a:ext>
            </a:extLst>
          </p:cNvPr>
          <p:cNvCxnSpPr>
            <a:cxnSpLocks/>
          </p:cNvCxnSpPr>
          <p:nvPr/>
        </p:nvCxnSpPr>
        <p:spPr>
          <a:xfrm>
            <a:off x="8902889" y="5911365"/>
            <a:ext cx="318255" cy="364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E4E92A1-D9C1-4C8B-A4B6-BCE721A73161}"/>
              </a:ext>
            </a:extLst>
          </p:cNvPr>
          <p:cNvSpPr txBox="1"/>
          <p:nvPr/>
        </p:nvSpPr>
        <p:spPr>
          <a:xfrm>
            <a:off x="9331592" y="5719474"/>
            <a:ext cx="281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MQTT </a:t>
            </a:r>
            <a:r>
              <a:rPr lang="it-IT" sz="1400" err="1"/>
              <a:t>Communication</a:t>
            </a:r>
            <a:endParaRPr lang="en-US" sz="140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8F96977-EC2F-46F2-B725-4C9033985646}"/>
              </a:ext>
            </a:extLst>
          </p:cNvPr>
          <p:cNvSpPr txBox="1"/>
          <p:nvPr/>
        </p:nvSpPr>
        <p:spPr>
          <a:xfrm>
            <a:off x="9380992" y="6077458"/>
            <a:ext cx="281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REST Web Services (provider)</a:t>
            </a:r>
            <a:endParaRPr lang="en-US" sz="140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8711B0DF-5895-435B-BDA3-81563B8803F3}"/>
              </a:ext>
            </a:extLst>
          </p:cNvPr>
          <p:cNvSpPr txBox="1"/>
          <p:nvPr/>
        </p:nvSpPr>
        <p:spPr>
          <a:xfrm>
            <a:off x="9331592" y="6474911"/>
            <a:ext cx="281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REST Web Services (consumer)</a:t>
            </a:r>
            <a:endParaRPr lang="en-US" sz="1400"/>
          </a:p>
        </p:txBody>
      </p: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4934CB18-B16B-42E4-ACEB-7B6FB8A5B93F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2081845" y="2725893"/>
            <a:ext cx="6782" cy="23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6B1DA813-E987-49CF-912B-C555E331403F}"/>
              </a:ext>
            </a:extLst>
          </p:cNvPr>
          <p:cNvCxnSpPr>
            <a:cxnSpLocks/>
            <a:stCxn id="17" idx="4"/>
          </p:cNvCxnSpPr>
          <p:nvPr/>
        </p:nvCxnSpPr>
        <p:spPr>
          <a:xfrm flipH="1" flipV="1">
            <a:off x="3355832" y="4473655"/>
            <a:ext cx="2341506" cy="74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87020945-1999-4F2E-BF90-18A82D057D18}"/>
              </a:ext>
            </a:extLst>
          </p:cNvPr>
          <p:cNvCxnSpPr>
            <a:cxnSpLocks/>
            <a:stCxn id="17" idx="0"/>
            <a:endCxn id="25" idx="1"/>
          </p:cNvCxnSpPr>
          <p:nvPr/>
        </p:nvCxnSpPr>
        <p:spPr>
          <a:xfrm flipV="1">
            <a:off x="5841338" y="4080076"/>
            <a:ext cx="2489518" cy="1133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F67D91BA-7D10-4803-B78B-AC8145D4DEB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3130409" y="2139232"/>
            <a:ext cx="3263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466A92FB-D07A-4F56-8BF8-00186EA54EC4}"/>
              </a:ext>
            </a:extLst>
          </p:cNvPr>
          <p:cNvCxnSpPr>
            <a:cxnSpLocks/>
          </p:cNvCxnSpPr>
          <p:nvPr/>
        </p:nvCxnSpPr>
        <p:spPr>
          <a:xfrm flipV="1">
            <a:off x="6043334" y="1496997"/>
            <a:ext cx="0" cy="9708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EDB1FEAF-C7C2-4DBA-AB6B-4CAF4F5491E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410840" y="1255869"/>
            <a:ext cx="1430498" cy="3958045"/>
          </a:xfrm>
          <a:prstGeom prst="bentConnector4">
            <a:avLst>
              <a:gd name="adj1" fmla="val -383996"/>
              <a:gd name="adj2" fmla="val 108329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A1AE523F-1B57-4423-8BE0-1D25D6B60443}"/>
              </a:ext>
            </a:extLst>
          </p:cNvPr>
          <p:cNvCxnSpPr>
            <a:cxnSpLocks/>
          </p:cNvCxnSpPr>
          <p:nvPr/>
        </p:nvCxnSpPr>
        <p:spPr>
          <a:xfrm>
            <a:off x="6038634" y="929307"/>
            <a:ext cx="0" cy="402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A6DB5668-654D-45D1-9CA3-1B04606A127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982655" y="929307"/>
            <a:ext cx="0" cy="44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4F74D6EA-B7DF-42D6-8EAD-EBEDDE8B3DD6}"/>
              </a:ext>
            </a:extLst>
          </p:cNvPr>
          <p:cNvCxnSpPr>
            <a:cxnSpLocks/>
          </p:cNvCxnSpPr>
          <p:nvPr/>
        </p:nvCxnSpPr>
        <p:spPr>
          <a:xfrm>
            <a:off x="8027189" y="916397"/>
            <a:ext cx="0" cy="428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A2BE06CB-249F-425F-8CB0-D88F6DAC4218}"/>
              </a:ext>
            </a:extLst>
          </p:cNvPr>
          <p:cNvCxnSpPr>
            <a:cxnSpLocks/>
          </p:cNvCxnSpPr>
          <p:nvPr/>
        </p:nvCxnSpPr>
        <p:spPr>
          <a:xfrm>
            <a:off x="8690616" y="929307"/>
            <a:ext cx="0" cy="402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B7A23D0F-5954-46EB-B905-26F7925D599C}"/>
              </a:ext>
            </a:extLst>
          </p:cNvPr>
          <p:cNvGrpSpPr/>
          <p:nvPr/>
        </p:nvGrpSpPr>
        <p:grpSpPr>
          <a:xfrm>
            <a:off x="4292195" y="1196699"/>
            <a:ext cx="260130" cy="587763"/>
            <a:chOff x="1901473" y="2634661"/>
            <a:chExt cx="190012" cy="362180"/>
          </a:xfrm>
        </p:grpSpPr>
        <p:sp>
          <p:nvSpPr>
            <p:cNvPr id="76" name="Arco 75">
              <a:extLst>
                <a:ext uri="{FF2B5EF4-FFF2-40B4-BE49-F238E27FC236}">
                  <a16:creationId xmlns:a16="http://schemas.microsoft.com/office/drawing/2014/main" id="{8A47E08E-DBEA-4601-AC29-4CF4D25C483F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BFD7736-B30D-41AD-938C-3939C8B2D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6183" y="2822120"/>
              <a:ext cx="1" cy="1747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ttangolo 77">
            <a:extLst>
              <a:ext uri="{FF2B5EF4-FFF2-40B4-BE49-F238E27FC236}">
                <a16:creationId xmlns:a16="http://schemas.microsoft.com/office/drawing/2014/main" id="{A5495B20-9EC6-4B0E-A2B4-BA575F3756A1}"/>
              </a:ext>
            </a:extLst>
          </p:cNvPr>
          <p:cNvSpPr/>
          <p:nvPr/>
        </p:nvSpPr>
        <p:spPr>
          <a:xfrm>
            <a:off x="5029968" y="5674914"/>
            <a:ext cx="1548983" cy="6595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Catalog</a:t>
            </a:r>
            <a:endParaRPr lang="en-US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61A3999F-DD0D-4698-A8C6-F9FE7CBF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615" y="1312526"/>
            <a:ext cx="265823" cy="175054"/>
          </a:xfrm>
          <a:prstGeom prst="rect">
            <a:avLst/>
          </a:prstGeom>
        </p:spPr>
      </p:pic>
      <p:grpSp>
        <p:nvGrpSpPr>
          <p:cNvPr id="90" name="Gruppo 89">
            <a:extLst>
              <a:ext uri="{FF2B5EF4-FFF2-40B4-BE49-F238E27FC236}">
                <a16:creationId xmlns:a16="http://schemas.microsoft.com/office/drawing/2014/main" id="{27732207-1418-4B99-A7FC-4B39CD6E208F}"/>
              </a:ext>
            </a:extLst>
          </p:cNvPr>
          <p:cNvGrpSpPr/>
          <p:nvPr/>
        </p:nvGrpSpPr>
        <p:grpSpPr>
          <a:xfrm rot="16200000">
            <a:off x="3426044" y="2007315"/>
            <a:ext cx="190012" cy="272311"/>
            <a:chOff x="1897240" y="2664299"/>
            <a:chExt cx="190012" cy="272311"/>
          </a:xfrm>
        </p:grpSpPr>
        <p:sp>
          <p:nvSpPr>
            <p:cNvPr id="91" name="Arco 90">
              <a:extLst>
                <a:ext uri="{FF2B5EF4-FFF2-40B4-BE49-F238E27FC236}">
                  <a16:creationId xmlns:a16="http://schemas.microsoft.com/office/drawing/2014/main" id="{E09582D6-10D4-47FA-B7A7-FE9C9284D511}"/>
                </a:ext>
              </a:extLst>
            </p:cNvPr>
            <p:cNvSpPr/>
            <p:nvPr/>
          </p:nvSpPr>
          <p:spPr>
            <a:xfrm rot="5159634">
              <a:off x="1897878" y="2663661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DA402CC6-116A-4F25-BF33-C7BB7038EFFB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rot="5400000">
              <a:off x="1949477" y="2898710"/>
              <a:ext cx="75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38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47F3B6-27A1-446B-A4DD-ED6D17FA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29" y="-42562"/>
            <a:ext cx="10515600" cy="1325563"/>
          </a:xfrm>
        </p:spPr>
        <p:txBody>
          <a:bodyPr/>
          <a:lstStyle/>
          <a:p>
            <a:r>
              <a:rPr lang="it-IT"/>
              <a:t>Use Case </a:t>
            </a:r>
            <a:r>
              <a:rPr lang="it-IT" err="1"/>
              <a:t>Diagram</a:t>
            </a:r>
            <a:r>
              <a:rPr lang="it-IT"/>
              <a:t> - </a:t>
            </a:r>
            <a:r>
              <a:rPr lang="it-IT" err="1"/>
              <a:t>modified</a:t>
            </a:r>
            <a:endParaRPr lang="en-US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104CFAA0-09F8-46FB-BFAA-C0224DF821B6}"/>
              </a:ext>
            </a:extLst>
          </p:cNvPr>
          <p:cNvSpPr/>
          <p:nvPr/>
        </p:nvSpPr>
        <p:spPr>
          <a:xfrm>
            <a:off x="5683029" y="1634852"/>
            <a:ext cx="4996721" cy="14229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69C549B2-E75F-4CC4-8E9D-1C1DDEE21ACE}"/>
              </a:ext>
            </a:extLst>
          </p:cNvPr>
          <p:cNvGrpSpPr/>
          <p:nvPr/>
        </p:nvGrpSpPr>
        <p:grpSpPr>
          <a:xfrm>
            <a:off x="6887649" y="1282206"/>
            <a:ext cx="190012" cy="619459"/>
            <a:chOff x="1901473" y="2634661"/>
            <a:chExt cx="190012" cy="619459"/>
          </a:xfrm>
        </p:grpSpPr>
        <p:sp>
          <p:nvSpPr>
            <p:cNvPr id="5" name="Arco 4">
              <a:extLst>
                <a:ext uri="{FF2B5EF4-FFF2-40B4-BE49-F238E27FC236}">
                  <a16:creationId xmlns:a16="http://schemas.microsoft.com/office/drawing/2014/main" id="{224A458E-C97F-46FA-87F7-D963AED4EFDD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77AF03EE-C087-4AB3-83B3-48D605DF16A9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255D3C0-53AF-4473-9959-090D7DEEBDC5}"/>
              </a:ext>
            </a:extLst>
          </p:cNvPr>
          <p:cNvSpPr/>
          <p:nvPr/>
        </p:nvSpPr>
        <p:spPr>
          <a:xfrm>
            <a:off x="917405" y="3305736"/>
            <a:ext cx="2310983" cy="16496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3E8EF19-7611-4B69-B639-40A9725528DF}"/>
              </a:ext>
            </a:extLst>
          </p:cNvPr>
          <p:cNvSpPr/>
          <p:nvPr/>
        </p:nvSpPr>
        <p:spPr>
          <a:xfrm>
            <a:off x="6162713" y="1887119"/>
            <a:ext cx="1751071" cy="384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Patient</a:t>
            </a:r>
            <a:r>
              <a:rPr lang="it-IT"/>
              <a:t> Control</a:t>
            </a:r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915349B-3B63-41F0-904D-F0E44F347593}"/>
              </a:ext>
            </a:extLst>
          </p:cNvPr>
          <p:cNvSpPr/>
          <p:nvPr/>
        </p:nvSpPr>
        <p:spPr>
          <a:xfrm>
            <a:off x="8855946" y="3750293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Device Connector</a:t>
            </a:r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2956CF4-28A1-4E60-B38A-CD7A64702149}"/>
              </a:ext>
            </a:extLst>
          </p:cNvPr>
          <p:cNvSpPr/>
          <p:nvPr/>
        </p:nvSpPr>
        <p:spPr>
          <a:xfrm>
            <a:off x="1298405" y="4257568"/>
            <a:ext cx="1548983" cy="5112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Node</a:t>
            </a:r>
            <a:r>
              <a:rPr lang="it-IT"/>
              <a:t>-RED</a:t>
            </a:r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2E20BEA-743F-4B50-9C15-A256B8553F23}"/>
              </a:ext>
            </a:extLst>
          </p:cNvPr>
          <p:cNvSpPr/>
          <p:nvPr/>
        </p:nvSpPr>
        <p:spPr>
          <a:xfrm>
            <a:off x="1298405" y="3470997"/>
            <a:ext cx="1548983" cy="6595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Telegram</a:t>
            </a:r>
            <a:r>
              <a:rPr lang="it-IT"/>
              <a:t> Bot</a:t>
            </a:r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3CA6703-6075-4950-B231-D6AC8A983668}"/>
              </a:ext>
            </a:extLst>
          </p:cNvPr>
          <p:cNvSpPr/>
          <p:nvPr/>
        </p:nvSpPr>
        <p:spPr>
          <a:xfrm>
            <a:off x="4758635" y="3684993"/>
            <a:ext cx="2068643" cy="8819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Message Broker</a:t>
            </a:r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E47E62-8F5F-4B00-ACB2-6C22FC96B1C1}"/>
              </a:ext>
            </a:extLst>
          </p:cNvPr>
          <p:cNvSpPr txBox="1"/>
          <p:nvPr/>
        </p:nvSpPr>
        <p:spPr>
          <a:xfrm>
            <a:off x="8985862" y="1223801"/>
            <a:ext cx="169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Microservices</a:t>
            </a:r>
            <a:endParaRPr lang="en-US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57FFB81-E4B8-40AB-86F6-9C18785C9C0A}"/>
              </a:ext>
            </a:extLst>
          </p:cNvPr>
          <p:cNvSpPr txBox="1"/>
          <p:nvPr/>
        </p:nvSpPr>
        <p:spPr>
          <a:xfrm>
            <a:off x="1182856" y="4987789"/>
            <a:ext cx="18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User </a:t>
            </a:r>
            <a:r>
              <a:rPr lang="it-IT" err="1"/>
              <a:t>Awareness</a:t>
            </a:r>
            <a:endParaRPr lang="en-US"/>
          </a:p>
        </p:txBody>
      </p:sp>
      <p:grpSp>
        <p:nvGrpSpPr>
          <p:cNvPr id="15" name="Gruppo 36">
            <a:extLst>
              <a:ext uri="{FF2B5EF4-FFF2-40B4-BE49-F238E27FC236}">
                <a16:creationId xmlns:a16="http://schemas.microsoft.com/office/drawing/2014/main" id="{0D73F86C-3FD3-4118-BB90-271BE0F72175}"/>
              </a:ext>
            </a:extLst>
          </p:cNvPr>
          <p:cNvGrpSpPr/>
          <p:nvPr/>
        </p:nvGrpSpPr>
        <p:grpSpPr>
          <a:xfrm rot="5400000">
            <a:off x="5504571" y="5334680"/>
            <a:ext cx="529533" cy="144000"/>
            <a:chOff x="8696325" y="447675"/>
            <a:chExt cx="529533" cy="144000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FC07A58F-BEA3-4B4C-B79C-1477AAB92C2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A3B1F12B-E283-4A3D-88D6-256713248BDD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98ED44E7-4301-497A-873F-D9EDBB11802B}"/>
              </a:ext>
            </a:extLst>
          </p:cNvPr>
          <p:cNvGrpSpPr/>
          <p:nvPr/>
        </p:nvGrpSpPr>
        <p:grpSpPr>
          <a:xfrm>
            <a:off x="8595610" y="1223801"/>
            <a:ext cx="190012" cy="619459"/>
            <a:chOff x="1901473" y="2634661"/>
            <a:chExt cx="190012" cy="619459"/>
          </a:xfrm>
        </p:grpSpPr>
        <p:sp>
          <p:nvSpPr>
            <p:cNvPr id="19" name="Arco 18">
              <a:extLst>
                <a:ext uri="{FF2B5EF4-FFF2-40B4-BE49-F238E27FC236}">
                  <a16:creationId xmlns:a16="http://schemas.microsoft.com/office/drawing/2014/main" id="{A38035B1-0A8A-43DA-AF02-FDD2E8149177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A79911E-189E-4778-8C1C-9C0D352FAFFE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53DFADA-ECC4-4C89-A494-7365F4564C6A}"/>
              </a:ext>
            </a:extLst>
          </p:cNvPr>
          <p:cNvGrpSpPr/>
          <p:nvPr/>
        </p:nvGrpSpPr>
        <p:grpSpPr>
          <a:xfrm>
            <a:off x="1977890" y="2852308"/>
            <a:ext cx="207910" cy="618690"/>
            <a:chOff x="1901473" y="2634661"/>
            <a:chExt cx="190012" cy="761484"/>
          </a:xfrm>
        </p:grpSpPr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EAFC4EE6-0904-479E-8A62-54923CD9D473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06A30BC1-D728-45C9-9B04-024BD71CE40B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0" cy="5740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3D65D0A-32EC-4ADA-8DA7-4A380EFB300B}"/>
              </a:ext>
            </a:extLst>
          </p:cNvPr>
          <p:cNvGrpSpPr/>
          <p:nvPr/>
        </p:nvGrpSpPr>
        <p:grpSpPr>
          <a:xfrm rot="16200000">
            <a:off x="8451211" y="3770347"/>
            <a:ext cx="190012" cy="619459"/>
            <a:chOff x="1901473" y="2634661"/>
            <a:chExt cx="190012" cy="619459"/>
          </a:xfrm>
        </p:grpSpPr>
        <p:sp>
          <p:nvSpPr>
            <p:cNvPr id="25" name="Arco 24">
              <a:extLst>
                <a:ext uri="{FF2B5EF4-FFF2-40B4-BE49-F238E27FC236}">
                  <a16:creationId xmlns:a16="http://schemas.microsoft.com/office/drawing/2014/main" id="{B473B607-A4E8-4C79-ADE2-45FD77D459E5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344FFCD9-64AB-4E3D-BF5D-1C27A613F6F9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FE7BC4D-4914-4AEC-A82B-2579483FAB21}"/>
              </a:ext>
            </a:extLst>
          </p:cNvPr>
          <p:cNvGrpSpPr/>
          <p:nvPr/>
        </p:nvGrpSpPr>
        <p:grpSpPr>
          <a:xfrm>
            <a:off x="7932184" y="1255869"/>
            <a:ext cx="190012" cy="1306559"/>
            <a:chOff x="1901473" y="2634661"/>
            <a:chExt cx="190012" cy="1384733"/>
          </a:xfrm>
        </p:grpSpPr>
        <p:sp>
          <p:nvSpPr>
            <p:cNvPr id="28" name="Arco 27">
              <a:extLst>
                <a:ext uri="{FF2B5EF4-FFF2-40B4-BE49-F238E27FC236}">
                  <a16:creationId xmlns:a16="http://schemas.microsoft.com/office/drawing/2014/main" id="{FA7B7BD1-41E0-47B8-A0E9-2C0CC1B34A01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46F83178-8CF3-42A6-ADD6-7B2F7BE5EA6F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23582" cy="11972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4DC12B5-4803-4E9B-A9CE-7ED30F5E4BB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827278" y="3729274"/>
            <a:ext cx="2028667" cy="39667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E5A762CE-1D6A-43E1-9016-FD8360D4733A}"/>
              </a:ext>
            </a:extLst>
          </p:cNvPr>
          <p:cNvSpPr/>
          <p:nvPr/>
        </p:nvSpPr>
        <p:spPr>
          <a:xfrm>
            <a:off x="7968724" y="2478172"/>
            <a:ext cx="2503358" cy="38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Home System Control</a:t>
            </a:r>
            <a:endParaRPr lang="en-US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C8E80ED-F7E2-43C4-A5BF-63352F6BF8AD}"/>
              </a:ext>
            </a:extLst>
          </p:cNvPr>
          <p:cNvSpPr/>
          <p:nvPr/>
        </p:nvSpPr>
        <p:spPr>
          <a:xfrm>
            <a:off x="8567093" y="1851027"/>
            <a:ext cx="1615591" cy="38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Data Analysis</a:t>
            </a:r>
            <a:endParaRPr lang="en-US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2A797BD-287F-4DF1-B5DB-8FF84BC382E6}"/>
              </a:ext>
            </a:extLst>
          </p:cNvPr>
          <p:cNvSpPr/>
          <p:nvPr/>
        </p:nvSpPr>
        <p:spPr>
          <a:xfrm>
            <a:off x="5968377" y="2467878"/>
            <a:ext cx="1528996" cy="384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Light Shift</a:t>
            </a:r>
            <a:endParaRPr lang="en-US"/>
          </a:p>
        </p:txBody>
      </p:sp>
      <p:grpSp>
        <p:nvGrpSpPr>
          <p:cNvPr id="34" name="Gruppo 36">
            <a:extLst>
              <a:ext uri="{FF2B5EF4-FFF2-40B4-BE49-F238E27FC236}">
                <a16:creationId xmlns:a16="http://schemas.microsoft.com/office/drawing/2014/main" id="{CB3997CD-48AA-4DD7-B4B1-B2A8B76AC5FB}"/>
              </a:ext>
            </a:extLst>
          </p:cNvPr>
          <p:cNvGrpSpPr/>
          <p:nvPr/>
        </p:nvGrpSpPr>
        <p:grpSpPr>
          <a:xfrm rot="16200000">
            <a:off x="1823860" y="2389126"/>
            <a:ext cx="529533" cy="144000"/>
            <a:chOff x="8696325" y="447675"/>
            <a:chExt cx="529533" cy="144000"/>
          </a:xfrm>
        </p:grpSpPr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3F956854-A821-4792-B374-6606830FD7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DC249B70-75C1-4764-8984-75D55CE44E23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01F5723-5A9F-42D6-9C5D-10690C036733}"/>
              </a:ext>
            </a:extLst>
          </p:cNvPr>
          <p:cNvGrpSpPr/>
          <p:nvPr/>
        </p:nvGrpSpPr>
        <p:grpSpPr>
          <a:xfrm rot="10800000">
            <a:off x="2600876" y="2067232"/>
            <a:ext cx="529533" cy="144000"/>
            <a:chOff x="8696325" y="447675"/>
            <a:chExt cx="529533" cy="144000"/>
          </a:xfrm>
        </p:grpSpPr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0CFF0415-D151-421A-B319-AF9F9DEF9A7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376AD432-5ECA-44A9-A4A5-FFE89760C468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CA2EC7F-CB09-45D3-A975-CFD3768358A5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755499" y="2852308"/>
            <a:ext cx="977376" cy="845386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021945E-F9B2-42D5-96A0-8EC115827BD9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452543" y="2043242"/>
            <a:ext cx="2114550" cy="1661238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ttangolo 41">
            <a:extLst>
              <a:ext uri="{FF2B5EF4-FFF2-40B4-BE49-F238E27FC236}">
                <a16:creationId xmlns:a16="http://schemas.microsoft.com/office/drawing/2014/main" id="{47C78925-99F3-4956-88FC-49D10385DCCA}"/>
              </a:ext>
            </a:extLst>
          </p:cNvPr>
          <p:cNvSpPr/>
          <p:nvPr/>
        </p:nvSpPr>
        <p:spPr>
          <a:xfrm>
            <a:off x="1252955" y="1872128"/>
            <a:ext cx="1639882" cy="5957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ThingSpeak</a:t>
            </a:r>
            <a:r>
              <a:rPr lang="it-IT"/>
              <a:t> </a:t>
            </a:r>
            <a:r>
              <a:rPr lang="it-IT" err="1"/>
              <a:t>platform</a:t>
            </a:r>
            <a:endParaRPr lang="en-US"/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DF47730B-92F9-4C89-AE1E-7BD35988890A}"/>
              </a:ext>
            </a:extLst>
          </p:cNvPr>
          <p:cNvGrpSpPr/>
          <p:nvPr/>
        </p:nvGrpSpPr>
        <p:grpSpPr>
          <a:xfrm rot="5400000">
            <a:off x="3043445" y="3731428"/>
            <a:ext cx="207910" cy="618690"/>
            <a:chOff x="1901473" y="2634661"/>
            <a:chExt cx="190012" cy="761484"/>
          </a:xfrm>
        </p:grpSpPr>
        <p:sp>
          <p:nvSpPr>
            <p:cNvPr id="44" name="Arco 43">
              <a:extLst>
                <a:ext uri="{FF2B5EF4-FFF2-40B4-BE49-F238E27FC236}">
                  <a16:creationId xmlns:a16="http://schemas.microsoft.com/office/drawing/2014/main" id="{339A8CC9-4D16-4C8D-8173-C8BF2B6A12C6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7F08C23E-688E-44FF-8376-16A91E519415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0" cy="5740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ttangolo 45">
            <a:extLst>
              <a:ext uri="{FF2B5EF4-FFF2-40B4-BE49-F238E27FC236}">
                <a16:creationId xmlns:a16="http://schemas.microsoft.com/office/drawing/2014/main" id="{FF63A6B2-5C0D-4212-9DBF-ACB72A3B1902}"/>
              </a:ext>
            </a:extLst>
          </p:cNvPr>
          <p:cNvSpPr/>
          <p:nvPr/>
        </p:nvSpPr>
        <p:spPr>
          <a:xfrm>
            <a:off x="3676149" y="2256558"/>
            <a:ext cx="1639882" cy="5957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ThingSpeak</a:t>
            </a:r>
            <a:r>
              <a:rPr lang="it-IT"/>
              <a:t> </a:t>
            </a:r>
            <a:r>
              <a:rPr lang="it-IT" err="1"/>
              <a:t>Adaptor</a:t>
            </a:r>
            <a:endParaRPr lang="en-US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D5970786-ADE4-4D78-B691-A3DAD8F0377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834453" y="2862602"/>
            <a:ext cx="2385950" cy="882357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5EB30DE6-780E-4232-8E5E-AD6D28F339B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391704" y="2079334"/>
            <a:ext cx="771009" cy="1569626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asellaDiTesto 73">
            <a:extLst>
              <a:ext uri="{FF2B5EF4-FFF2-40B4-BE49-F238E27FC236}">
                <a16:creationId xmlns:a16="http://schemas.microsoft.com/office/drawing/2014/main" id="{C6680EC5-A096-4F05-A732-8F9D79F1BCFF}"/>
              </a:ext>
            </a:extLst>
          </p:cNvPr>
          <p:cNvSpPr txBox="1"/>
          <p:nvPr/>
        </p:nvSpPr>
        <p:spPr>
          <a:xfrm>
            <a:off x="8835617" y="5399184"/>
            <a:ext cx="2667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Legend:</a:t>
            </a:r>
            <a:endParaRPr lang="en-US" sz="1600"/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DE572F60-1914-4E08-BBAF-FA7C8F7A31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74863" y="4125944"/>
            <a:ext cx="1883772" cy="283918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uppo 74">
            <a:extLst>
              <a:ext uri="{FF2B5EF4-FFF2-40B4-BE49-F238E27FC236}">
                <a16:creationId xmlns:a16="http://schemas.microsoft.com/office/drawing/2014/main" id="{317DE251-C63E-4B7F-A49F-A83038EC268C}"/>
              </a:ext>
            </a:extLst>
          </p:cNvPr>
          <p:cNvGrpSpPr/>
          <p:nvPr/>
        </p:nvGrpSpPr>
        <p:grpSpPr>
          <a:xfrm rot="16200000">
            <a:off x="9006448" y="6384959"/>
            <a:ext cx="138248" cy="439261"/>
            <a:chOff x="1901473" y="2634661"/>
            <a:chExt cx="190012" cy="761484"/>
          </a:xfrm>
        </p:grpSpPr>
        <p:sp>
          <p:nvSpPr>
            <p:cNvPr id="52" name="Arco 75">
              <a:extLst>
                <a:ext uri="{FF2B5EF4-FFF2-40B4-BE49-F238E27FC236}">
                  <a16:creationId xmlns:a16="http://schemas.microsoft.com/office/drawing/2014/main" id="{3DF8B81D-1CAA-4822-BDFD-285434C58B32}"/>
                </a:ext>
              </a:extLst>
            </p:cNvPr>
            <p:cNvSpPr/>
            <p:nvPr/>
          </p:nvSpPr>
          <p:spPr>
            <a:xfrm rot="5400000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Connettore diritto 76">
              <a:extLst>
                <a:ext uri="{FF2B5EF4-FFF2-40B4-BE49-F238E27FC236}">
                  <a16:creationId xmlns:a16="http://schemas.microsoft.com/office/drawing/2014/main" id="{CD7677E7-3222-4B22-B1BA-C529B224E158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4" y="2822120"/>
              <a:ext cx="0" cy="5740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uppo 36">
            <a:extLst>
              <a:ext uri="{FF2B5EF4-FFF2-40B4-BE49-F238E27FC236}">
                <a16:creationId xmlns:a16="http://schemas.microsoft.com/office/drawing/2014/main" id="{5A18233B-6415-4337-9D38-2D5BE95A23D1}"/>
              </a:ext>
            </a:extLst>
          </p:cNvPr>
          <p:cNvGrpSpPr/>
          <p:nvPr/>
        </p:nvGrpSpPr>
        <p:grpSpPr>
          <a:xfrm>
            <a:off x="8885380" y="6176606"/>
            <a:ext cx="375962" cy="95510"/>
            <a:chOff x="8696325" y="447675"/>
            <a:chExt cx="529533" cy="144000"/>
          </a:xfrm>
        </p:grpSpPr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5FCF7A3B-C242-4149-A64F-D930AD7086D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043821" y="337637"/>
              <a:ext cx="196" cy="3638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3D950CA2-5A57-46A1-85CE-65F42A0AAA95}"/>
                </a:ext>
              </a:extLst>
            </p:cNvPr>
            <p:cNvSpPr/>
            <p:nvPr/>
          </p:nvSpPr>
          <p:spPr>
            <a:xfrm>
              <a:off x="8696325" y="447675"/>
              <a:ext cx="144000" cy="144000"/>
            </a:xfrm>
            <a:prstGeom prst="ellipse">
              <a:avLst/>
            </a:prstGeom>
            <a:ln w="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590514F1-E3AE-44FE-95DE-C1A7FF498C7E}"/>
              </a:ext>
            </a:extLst>
          </p:cNvPr>
          <p:cNvCxnSpPr>
            <a:cxnSpLocks/>
          </p:cNvCxnSpPr>
          <p:nvPr/>
        </p:nvCxnSpPr>
        <p:spPr>
          <a:xfrm>
            <a:off x="2844882" y="3873195"/>
            <a:ext cx="1906578" cy="54414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199271D4-F969-4956-A08D-A81E39491915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4496090" y="2852308"/>
            <a:ext cx="370524" cy="796652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D1E09EC-F6D9-4C4A-A002-02C442E464D7}"/>
              </a:ext>
            </a:extLst>
          </p:cNvPr>
          <p:cNvCxnSpPr>
            <a:cxnSpLocks/>
          </p:cNvCxnSpPr>
          <p:nvPr/>
        </p:nvCxnSpPr>
        <p:spPr>
          <a:xfrm>
            <a:off x="8902889" y="5911365"/>
            <a:ext cx="318255" cy="3640"/>
          </a:xfrm>
          <a:prstGeom prst="straightConnector1">
            <a:avLst/>
          </a:prstGeom>
          <a:ln w="19050"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E4E92A1-D9C1-4C8B-A4B6-BCE721A73161}"/>
              </a:ext>
            </a:extLst>
          </p:cNvPr>
          <p:cNvSpPr txBox="1"/>
          <p:nvPr/>
        </p:nvSpPr>
        <p:spPr>
          <a:xfrm>
            <a:off x="9331592" y="5719474"/>
            <a:ext cx="281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MQTT </a:t>
            </a:r>
            <a:r>
              <a:rPr lang="it-IT" sz="1400" err="1"/>
              <a:t>Communication</a:t>
            </a:r>
            <a:endParaRPr lang="en-US" sz="140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8F96977-EC2F-46F2-B725-4C9033985646}"/>
              </a:ext>
            </a:extLst>
          </p:cNvPr>
          <p:cNvSpPr txBox="1"/>
          <p:nvPr/>
        </p:nvSpPr>
        <p:spPr>
          <a:xfrm>
            <a:off x="9380992" y="6077458"/>
            <a:ext cx="281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REST Web Services (provider)</a:t>
            </a:r>
            <a:endParaRPr lang="en-US" sz="140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8711B0DF-5895-435B-BDA3-81563B8803F3}"/>
              </a:ext>
            </a:extLst>
          </p:cNvPr>
          <p:cNvSpPr txBox="1"/>
          <p:nvPr/>
        </p:nvSpPr>
        <p:spPr>
          <a:xfrm>
            <a:off x="9331592" y="6474911"/>
            <a:ext cx="281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REST Web Services (consumer)</a:t>
            </a:r>
            <a:endParaRPr lang="en-US" sz="1400"/>
          </a:p>
        </p:txBody>
      </p: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4934CB18-B16B-42E4-ACEB-7B6FB8A5B93F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2081845" y="2725893"/>
            <a:ext cx="6782" cy="23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6B1DA813-E987-49CF-912B-C555E331403F}"/>
              </a:ext>
            </a:extLst>
          </p:cNvPr>
          <p:cNvCxnSpPr>
            <a:cxnSpLocks/>
            <a:stCxn id="17" idx="4"/>
            <a:endCxn id="44" idx="1"/>
          </p:cNvCxnSpPr>
          <p:nvPr/>
        </p:nvCxnSpPr>
        <p:spPr>
          <a:xfrm flipH="1" flipV="1">
            <a:off x="3380073" y="4040773"/>
            <a:ext cx="2317265" cy="11731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87020945-1999-4F2E-BF90-18A82D057D18}"/>
              </a:ext>
            </a:extLst>
          </p:cNvPr>
          <p:cNvCxnSpPr>
            <a:cxnSpLocks/>
            <a:stCxn id="17" idx="0"/>
            <a:endCxn id="25" idx="1"/>
          </p:cNvCxnSpPr>
          <p:nvPr/>
        </p:nvCxnSpPr>
        <p:spPr>
          <a:xfrm flipV="1">
            <a:off x="5841338" y="4080076"/>
            <a:ext cx="2489518" cy="1133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F67D91BA-7D10-4803-B78B-AC8145D4DEBB}"/>
              </a:ext>
            </a:extLst>
          </p:cNvPr>
          <p:cNvCxnSpPr>
            <a:cxnSpLocks/>
            <a:stCxn id="39" idx="2"/>
            <a:endCxn id="82" idx="1"/>
          </p:cNvCxnSpPr>
          <p:nvPr/>
        </p:nvCxnSpPr>
        <p:spPr>
          <a:xfrm>
            <a:off x="3130409" y="2139232"/>
            <a:ext cx="317187" cy="4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466A92FB-D07A-4F56-8BF8-00186EA54EC4}"/>
              </a:ext>
            </a:extLst>
          </p:cNvPr>
          <p:cNvCxnSpPr>
            <a:cxnSpLocks/>
          </p:cNvCxnSpPr>
          <p:nvPr/>
        </p:nvCxnSpPr>
        <p:spPr>
          <a:xfrm flipV="1">
            <a:off x="6043334" y="1496997"/>
            <a:ext cx="0" cy="9708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ttore a gomito 69">
            <a:extLst>
              <a:ext uri="{FF2B5EF4-FFF2-40B4-BE49-F238E27FC236}">
                <a16:creationId xmlns:a16="http://schemas.microsoft.com/office/drawing/2014/main" id="{EDB1FEAF-C7C2-4DBA-AB6B-4CAF4F5491E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410840" y="1255869"/>
            <a:ext cx="1430498" cy="3958045"/>
          </a:xfrm>
          <a:prstGeom prst="bentConnector4">
            <a:avLst>
              <a:gd name="adj1" fmla="val -383996"/>
              <a:gd name="adj2" fmla="val 108329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A1AE523F-1B57-4423-8BE0-1D25D6B60443}"/>
              </a:ext>
            </a:extLst>
          </p:cNvPr>
          <p:cNvCxnSpPr>
            <a:cxnSpLocks/>
          </p:cNvCxnSpPr>
          <p:nvPr/>
        </p:nvCxnSpPr>
        <p:spPr>
          <a:xfrm>
            <a:off x="6038634" y="929307"/>
            <a:ext cx="0" cy="402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A6DB5668-654D-45D1-9CA3-1B04606A127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982655" y="929307"/>
            <a:ext cx="0" cy="44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4F74D6EA-B7DF-42D6-8EAD-EBEDDE8B3DD6}"/>
              </a:ext>
            </a:extLst>
          </p:cNvPr>
          <p:cNvCxnSpPr>
            <a:cxnSpLocks/>
          </p:cNvCxnSpPr>
          <p:nvPr/>
        </p:nvCxnSpPr>
        <p:spPr>
          <a:xfrm>
            <a:off x="8027189" y="916397"/>
            <a:ext cx="0" cy="428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A2BE06CB-249F-425F-8CB0-D88F6DAC4218}"/>
              </a:ext>
            </a:extLst>
          </p:cNvPr>
          <p:cNvCxnSpPr>
            <a:cxnSpLocks/>
          </p:cNvCxnSpPr>
          <p:nvPr/>
        </p:nvCxnSpPr>
        <p:spPr>
          <a:xfrm>
            <a:off x="8690616" y="929307"/>
            <a:ext cx="0" cy="402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B7A23D0F-5954-46EB-B905-26F7925D599C}"/>
              </a:ext>
            </a:extLst>
          </p:cNvPr>
          <p:cNvGrpSpPr/>
          <p:nvPr/>
        </p:nvGrpSpPr>
        <p:grpSpPr>
          <a:xfrm>
            <a:off x="4292195" y="1196700"/>
            <a:ext cx="260130" cy="1005288"/>
            <a:chOff x="1901473" y="2634661"/>
            <a:chExt cx="190012" cy="619459"/>
          </a:xfrm>
        </p:grpSpPr>
        <p:sp>
          <p:nvSpPr>
            <p:cNvPr id="76" name="Arco 75">
              <a:extLst>
                <a:ext uri="{FF2B5EF4-FFF2-40B4-BE49-F238E27FC236}">
                  <a16:creationId xmlns:a16="http://schemas.microsoft.com/office/drawing/2014/main" id="{8A47E08E-DBEA-4601-AC29-4CF4D25C483F}"/>
                </a:ext>
              </a:extLst>
            </p:cNvPr>
            <p:cNvSpPr/>
            <p:nvPr/>
          </p:nvSpPr>
          <p:spPr>
            <a:xfrm rot="5159634">
              <a:off x="1902111" y="2634023"/>
              <a:ext cx="188736" cy="190012"/>
            </a:xfrm>
            <a:prstGeom prst="arc">
              <a:avLst>
                <a:gd name="adj1" fmla="val 16246916"/>
                <a:gd name="adj2" fmla="val 589270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nettore diritto 76">
              <a:extLst>
                <a:ext uri="{FF2B5EF4-FFF2-40B4-BE49-F238E27FC236}">
                  <a16:creationId xmlns:a16="http://schemas.microsoft.com/office/drawing/2014/main" id="{3BFD7736-B30D-41AD-938C-3939C8B2D7FA}"/>
                </a:ext>
              </a:extLst>
            </p:cNvPr>
            <p:cNvCxnSpPr>
              <a:cxnSpLocks/>
            </p:cNvCxnSpPr>
            <p:nvPr/>
          </p:nvCxnSpPr>
          <p:spPr>
            <a:xfrm>
              <a:off x="2006183" y="2822120"/>
              <a:ext cx="0" cy="432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ttangolo 77">
            <a:extLst>
              <a:ext uri="{FF2B5EF4-FFF2-40B4-BE49-F238E27FC236}">
                <a16:creationId xmlns:a16="http://schemas.microsoft.com/office/drawing/2014/main" id="{A5495B20-9EC6-4B0E-A2B4-BA575F3756A1}"/>
              </a:ext>
            </a:extLst>
          </p:cNvPr>
          <p:cNvSpPr/>
          <p:nvPr/>
        </p:nvSpPr>
        <p:spPr>
          <a:xfrm>
            <a:off x="5029968" y="5674914"/>
            <a:ext cx="1548983" cy="6595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Catalog</a:t>
            </a:r>
            <a:endParaRPr lang="en-US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747F98FB-E053-4D3E-9806-57084791028D}"/>
              </a:ext>
            </a:extLst>
          </p:cNvPr>
          <p:cNvGrpSpPr/>
          <p:nvPr/>
        </p:nvGrpSpPr>
        <p:grpSpPr>
          <a:xfrm>
            <a:off x="3370924" y="2039472"/>
            <a:ext cx="2786334" cy="211089"/>
            <a:chOff x="3304210" y="1799775"/>
            <a:chExt cx="2786334" cy="211089"/>
          </a:xfrm>
        </p:grpSpPr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715782F9-69B5-4694-9F2C-D344CC65CCF2}"/>
                </a:ext>
              </a:extLst>
            </p:cNvPr>
            <p:cNvGrpSpPr/>
            <p:nvPr/>
          </p:nvGrpSpPr>
          <p:grpSpPr>
            <a:xfrm>
              <a:off x="3304210" y="1799775"/>
              <a:ext cx="1062079" cy="211089"/>
              <a:chOff x="3304210" y="1795581"/>
              <a:chExt cx="1062079" cy="211089"/>
            </a:xfrm>
          </p:grpSpPr>
          <p:sp>
            <p:nvSpPr>
              <p:cNvPr id="82" name="Arco 81">
                <a:extLst>
                  <a:ext uri="{FF2B5EF4-FFF2-40B4-BE49-F238E27FC236}">
                    <a16:creationId xmlns:a16="http://schemas.microsoft.com/office/drawing/2014/main" id="{AF193879-65A7-4648-892F-4BEA03F5A3F6}"/>
                  </a:ext>
                </a:extLst>
              </p:cNvPr>
              <p:cNvSpPr/>
              <p:nvPr/>
            </p:nvSpPr>
            <p:spPr>
              <a:xfrm>
                <a:off x="3304210" y="1795581"/>
                <a:ext cx="153344" cy="207910"/>
              </a:xfrm>
              <a:prstGeom prst="arc">
                <a:avLst>
                  <a:gd name="adj1" fmla="val 16246916"/>
                  <a:gd name="adj2" fmla="val 517243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Connettore a gomito 82">
                <a:extLst>
                  <a:ext uri="{FF2B5EF4-FFF2-40B4-BE49-F238E27FC236}">
                    <a16:creationId xmlns:a16="http://schemas.microsoft.com/office/drawing/2014/main" id="{F0D669F5-DE79-45A6-94D9-B54F9E465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9133" y="1894612"/>
                <a:ext cx="897156" cy="112058"/>
              </a:xfrm>
              <a:prstGeom prst="bentConnector3">
                <a:avLst>
                  <a:gd name="adj1" fmla="val 100744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Connettore diritto 80">
              <a:extLst>
                <a:ext uri="{FF2B5EF4-FFF2-40B4-BE49-F238E27FC236}">
                  <a16:creationId xmlns:a16="http://schemas.microsoft.com/office/drawing/2014/main" id="{EBF299DF-7D20-4E1A-8631-20412DEE6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148" y="1883377"/>
              <a:ext cx="1727396" cy="12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8" name="Immagine 87">
            <a:extLst>
              <a:ext uri="{FF2B5EF4-FFF2-40B4-BE49-F238E27FC236}">
                <a16:creationId xmlns:a16="http://schemas.microsoft.com/office/drawing/2014/main" id="{61A3999F-DD0D-4698-A8C6-F9FE7CBF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15" y="1312526"/>
            <a:ext cx="265823" cy="175054"/>
          </a:xfrm>
          <a:prstGeom prst="rect">
            <a:avLst/>
          </a:prstGeom>
        </p:spPr>
      </p:pic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7746326E-D0A5-4E55-86F9-49823385DCE4}"/>
              </a:ext>
            </a:extLst>
          </p:cNvPr>
          <p:cNvCxnSpPr>
            <a:cxnSpLocks/>
          </p:cNvCxnSpPr>
          <p:nvPr/>
        </p:nvCxnSpPr>
        <p:spPr>
          <a:xfrm flipV="1">
            <a:off x="5391704" y="2077789"/>
            <a:ext cx="771009" cy="1569626"/>
          </a:xfrm>
          <a:prstGeom prst="straightConnector1">
            <a:avLst/>
          </a:prstGeom>
          <a:ln w="19050"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240C261-6432-4074-B12D-FA6EEE838F33}"/>
              </a:ext>
            </a:extLst>
          </p:cNvPr>
          <p:cNvGrpSpPr/>
          <p:nvPr/>
        </p:nvGrpSpPr>
        <p:grpSpPr>
          <a:xfrm>
            <a:off x="3370924" y="2037927"/>
            <a:ext cx="2786334" cy="211089"/>
            <a:chOff x="3304210" y="1799775"/>
            <a:chExt cx="2786334" cy="211089"/>
          </a:xfrm>
        </p:grpSpPr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138E3444-A168-4809-8810-9F7A8336A4DD}"/>
                </a:ext>
              </a:extLst>
            </p:cNvPr>
            <p:cNvGrpSpPr/>
            <p:nvPr/>
          </p:nvGrpSpPr>
          <p:grpSpPr>
            <a:xfrm>
              <a:off x="3304210" y="1799775"/>
              <a:ext cx="1062079" cy="211089"/>
              <a:chOff x="3304210" y="1795581"/>
              <a:chExt cx="1062079" cy="211089"/>
            </a:xfrm>
          </p:grpSpPr>
          <p:sp>
            <p:nvSpPr>
              <p:cNvPr id="89" name="Arco 88">
                <a:extLst>
                  <a:ext uri="{FF2B5EF4-FFF2-40B4-BE49-F238E27FC236}">
                    <a16:creationId xmlns:a16="http://schemas.microsoft.com/office/drawing/2014/main" id="{1723936C-C7E1-4299-A211-5A053A089BE3}"/>
                  </a:ext>
                </a:extLst>
              </p:cNvPr>
              <p:cNvSpPr/>
              <p:nvPr/>
            </p:nvSpPr>
            <p:spPr>
              <a:xfrm>
                <a:off x="3304210" y="1795581"/>
                <a:ext cx="153344" cy="207910"/>
              </a:xfrm>
              <a:prstGeom prst="arc">
                <a:avLst>
                  <a:gd name="adj1" fmla="val 16246916"/>
                  <a:gd name="adj2" fmla="val 5172439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Connettore a gomito 89">
                <a:extLst>
                  <a:ext uri="{FF2B5EF4-FFF2-40B4-BE49-F238E27FC236}">
                    <a16:creationId xmlns:a16="http://schemas.microsoft.com/office/drawing/2014/main" id="{C5000E3C-1BBA-4251-92DD-4C2FDAF0A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9133" y="1894612"/>
                <a:ext cx="897156" cy="112058"/>
              </a:xfrm>
              <a:prstGeom prst="bentConnector3">
                <a:avLst>
                  <a:gd name="adj1" fmla="val 100744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54DACA98-B580-4A77-AE36-603DA5F16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148" y="1883377"/>
              <a:ext cx="1727396" cy="12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uppo 90">
            <a:extLst>
              <a:ext uri="{FF2B5EF4-FFF2-40B4-BE49-F238E27FC236}">
                <a16:creationId xmlns:a16="http://schemas.microsoft.com/office/drawing/2014/main" id="{3AE76047-E72F-4476-B1C8-F649DE42D91F}"/>
              </a:ext>
            </a:extLst>
          </p:cNvPr>
          <p:cNvGrpSpPr/>
          <p:nvPr/>
        </p:nvGrpSpPr>
        <p:grpSpPr>
          <a:xfrm>
            <a:off x="3362453" y="2380416"/>
            <a:ext cx="313517" cy="234945"/>
            <a:chOff x="3650961" y="1702760"/>
            <a:chExt cx="313517" cy="234945"/>
          </a:xfrm>
        </p:grpSpPr>
        <p:sp>
          <p:nvSpPr>
            <p:cNvPr id="92" name="Arco 91">
              <a:extLst>
                <a:ext uri="{FF2B5EF4-FFF2-40B4-BE49-F238E27FC236}">
                  <a16:creationId xmlns:a16="http://schemas.microsoft.com/office/drawing/2014/main" id="{96E282C6-52FC-4943-A545-9DF59C5D9D9C}"/>
                </a:ext>
              </a:extLst>
            </p:cNvPr>
            <p:cNvSpPr/>
            <p:nvPr/>
          </p:nvSpPr>
          <p:spPr>
            <a:xfrm rot="1893358">
              <a:off x="3650961" y="1702760"/>
              <a:ext cx="153344" cy="207910"/>
            </a:xfrm>
            <a:prstGeom prst="arc">
              <a:avLst>
                <a:gd name="adj1" fmla="val 16246916"/>
                <a:gd name="adj2" fmla="val 5172439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00F9973C-D2F7-4B27-AB10-3F61908A0637}"/>
                </a:ext>
              </a:extLst>
            </p:cNvPr>
            <p:cNvCxnSpPr>
              <a:cxnSpLocks/>
            </p:cNvCxnSpPr>
            <p:nvPr/>
          </p:nvCxnSpPr>
          <p:spPr>
            <a:xfrm>
              <a:off x="3801861" y="1858068"/>
              <a:ext cx="162617" cy="796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DFFBAE6-3C00-4CB2-BF89-6AD0A3276E9C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109142" y="2251072"/>
            <a:ext cx="329983" cy="2332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174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30ED4-EF9D-4747-96F8-8D321532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Catalog</a:t>
            </a:r>
            <a:r>
              <a:rPr lang="it-IT"/>
              <a:t> 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C6856E-0C89-4916-AB5F-AAC3DDC44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400"/>
              <a:t>It communicates with all the other actors in the platform exploiting REST communication.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AA7EA2-0123-441C-AB93-BADB142794B4}"/>
              </a:ext>
            </a:extLst>
          </p:cNvPr>
          <p:cNvSpPr txBox="1"/>
          <p:nvPr/>
        </p:nvSpPr>
        <p:spPr>
          <a:xfrm>
            <a:off x="6345609" y="2057400"/>
            <a:ext cx="5006603" cy="255454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"Catalog_</a:t>
            </a:r>
            <a:r>
              <a:rPr lang="it-IT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"http://127.0.0.1:8080"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it-IT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baseTopic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iSupport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it-IT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/>
              <a:t> </a:t>
            </a:r>
            <a:r>
              <a:rPr lang="it-IT" sz="1600" err="1">
                <a:solidFill>
                  <a:srgbClr val="9CDCFE"/>
                </a:solidFill>
                <a:latin typeface="Consolas" panose="020B0609020204030204" pitchFamily="49" charset="0"/>
              </a:rPr>
              <a:t>LightShift</a:t>
            </a:r>
            <a:r>
              <a:rPr lang="it-IT" sz="1600"/>
              <a:t> 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err="1">
                <a:solidFill>
                  <a:srgbClr val="CE9178"/>
                </a:solidFill>
                <a:latin typeface="Consolas" panose="020B0609020204030204" pitchFamily="49" charset="0"/>
              </a:rPr>
              <a:t>LigthShiftMS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endTopic</a:t>
            </a:r>
            <a:r>
              <a:rPr lang="it-IT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/>
              <a:t> </a:t>
            </a:r>
            <a:r>
              <a:rPr lang="it-IT" sz="1600" err="1">
                <a:solidFill>
                  <a:srgbClr val="CE9178"/>
                </a:solidFill>
                <a:latin typeface="Consolas" panose="020B0609020204030204" pitchFamily="49" charset="0"/>
              </a:rPr>
              <a:t>actuators</a:t>
            </a:r>
            <a:r>
              <a:rPr lang="it-IT" sz="1600">
                <a:solidFill>
                  <a:srgbClr val="CE9178"/>
                </a:solidFill>
                <a:latin typeface="Consolas" panose="020B0609020204030204" pitchFamily="49" charset="0"/>
              </a:rPr>
              <a:t>/Light</a:t>
            </a:r>
            <a:r>
              <a:rPr lang="it-IT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1600">
                <a:solidFill>
                  <a:schemeClr val="bg1"/>
                </a:solidFill>
                <a:latin typeface="Consolas" panose="020B0609020204030204" pitchFamily="49" charset="0"/>
              </a:rPr>
              <a:t>...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53FB534-17B4-469F-9867-BB3BC11C06F0}"/>
              </a:ext>
            </a:extLst>
          </p:cNvPr>
          <p:cNvSpPr/>
          <p:nvPr/>
        </p:nvSpPr>
        <p:spPr>
          <a:xfrm>
            <a:off x="6743995" y="2240989"/>
            <a:ext cx="4426768" cy="398515"/>
          </a:xfrm>
          <a:prstGeom prst="rect">
            <a:avLst/>
          </a:prstGeom>
          <a:noFill/>
          <a:ln w="38100">
            <a:solidFill>
              <a:srgbClr val="70A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1" name="Picture 2" descr="Free Json file Icon of Flat style - Available in SVG, PNG, EPS, AI &amp;amp; Icon  fonts">
            <a:extLst>
              <a:ext uri="{FF2B5EF4-FFF2-40B4-BE49-F238E27FC236}">
                <a16:creationId xmlns:a16="http://schemas.microsoft.com/office/drawing/2014/main" id="{577B947C-43A3-4BC6-83D8-5728D81D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103" y="1716551"/>
            <a:ext cx="681698" cy="6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5E937D2B-62BC-4E65-A0A4-42E81A7F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it-IT" err="1"/>
              <a:t>Catalog</a:t>
            </a:r>
            <a:r>
              <a:rPr lang="it-IT"/>
              <a:t> </a:t>
            </a:r>
            <a:endParaRPr lang="en-US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9D4B927-C2C2-47D3-8883-24572FCB53C6}"/>
              </a:ext>
            </a:extLst>
          </p:cNvPr>
          <p:cNvSpPr/>
          <p:nvPr/>
        </p:nvSpPr>
        <p:spPr>
          <a:xfrm>
            <a:off x="6429744" y="146537"/>
            <a:ext cx="3738071" cy="65649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"broker"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IPaddress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"test.mosquitto.org"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"port"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1883</a:t>
            </a:r>
            <a:endParaRPr lang="it-IT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"token"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"1711013176:AAH6bCdvA0dOdL8fX4FIfCPGEqpEFNjN1d4"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deviceList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deviceName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"smartwatch_1"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deviceID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"1"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measureType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HeartRate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               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Accelerometer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availableServices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"MQTT"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servicesDetails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serviceType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"MQTT",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topic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CE9178"/>
                </a:solidFill>
                <a:latin typeface="Consolas" panose="020B0609020204030204" pitchFamily="49" charset="0"/>
              </a:rPr>
              <a:t>iSupport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/1/</a:t>
            </a:r>
            <a:r>
              <a:rPr lang="it-IT" sz="800" err="1">
                <a:solidFill>
                  <a:srgbClr val="CE9178"/>
                </a:solidFill>
                <a:latin typeface="Consolas" panose="020B0609020204030204" pitchFamily="49" charset="0"/>
              </a:rPr>
              <a:t>sensors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/Body"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]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err="1">
                <a:solidFill>
                  <a:srgbClr val="9CDCFE"/>
                </a:solidFill>
                <a:latin typeface="Consolas" panose="020B0609020204030204" pitchFamily="49" charset="0"/>
              </a:rPr>
              <a:t>lastUpdate</a:t>
            </a:r>
            <a:r>
              <a:rPr lang="it-IT" sz="8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1621764472.704841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}],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patientList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patientID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patientName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"Mario"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patientSurname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"Rossi"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LightsSchedule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"7:30-8:30"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connectedDevices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"Heart Rate"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Acceration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it-IT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"smartwatch_1"</a:t>
            </a:r>
            <a:endParaRPr lang="it-IT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},  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    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telegramIDs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it-IT" sz="800">
                <a:solidFill>
                  <a:srgbClr val="CE9178"/>
                </a:solidFill>
                <a:latin typeface="Consolas" panose="020B0609020204030204" pitchFamily="49" charset="0"/>
              </a:rPr>
              <a:t>1234567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it-IT" sz="800">
                <a:solidFill>
                  <a:srgbClr val="D4D4D4"/>
                </a:solidFill>
                <a:latin typeface="Consolas" panose="020B0609020204030204" pitchFamily="49" charset="0"/>
              </a:rPr>
              <a:t>	    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thingspeakInfo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apikeys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"ZQ2AJZABDSC4MXXG"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it-IT" sz="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"SV1HOET58CE7225M"</a:t>
            </a:r>
            <a:endParaRPr lang="it-IT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],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1342741</a:t>
            </a:r>
            <a:endParaRPr lang="it-IT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lastUpdate</a:t>
            </a:r>
            <a:r>
              <a:rPr lang="it-IT" sz="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1622981412.5148401</a:t>
            </a:r>
            <a:endParaRPr lang="it-IT" sz="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it-IT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endParaRPr lang="en-US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AF003559-0219-47A4-AC09-D97236AAE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738072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400" err="1"/>
              <a:t>Catalog.json</a:t>
            </a:r>
            <a:r>
              <a:rPr lang="en-US" sz="2400"/>
              <a:t> contains information about general configuration, registered devices and registered patients.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327AD9C-35F1-4A2B-B53C-DA47936A1749}"/>
              </a:ext>
            </a:extLst>
          </p:cNvPr>
          <p:cNvSpPr/>
          <p:nvPr/>
        </p:nvSpPr>
        <p:spPr>
          <a:xfrm>
            <a:off x="6502399" y="223520"/>
            <a:ext cx="3566161" cy="738013"/>
          </a:xfrm>
          <a:prstGeom prst="rect">
            <a:avLst/>
          </a:prstGeom>
          <a:noFill/>
          <a:ln w="38100">
            <a:solidFill>
              <a:srgbClr val="70A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461EB8-5277-4BEF-9B92-AB668F5EBB40}"/>
              </a:ext>
            </a:extLst>
          </p:cNvPr>
          <p:cNvSpPr/>
          <p:nvPr/>
        </p:nvSpPr>
        <p:spPr>
          <a:xfrm>
            <a:off x="6502399" y="851938"/>
            <a:ext cx="3566162" cy="2577062"/>
          </a:xfrm>
          <a:prstGeom prst="rect">
            <a:avLst/>
          </a:prstGeom>
          <a:noFill/>
          <a:ln w="38100">
            <a:solidFill>
              <a:srgbClr val="70A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3E8719C-E2CB-4056-8BDC-59C7DECDE1E4}"/>
              </a:ext>
            </a:extLst>
          </p:cNvPr>
          <p:cNvSpPr/>
          <p:nvPr/>
        </p:nvSpPr>
        <p:spPr>
          <a:xfrm>
            <a:off x="6502399" y="3429000"/>
            <a:ext cx="3566161" cy="3205480"/>
          </a:xfrm>
          <a:prstGeom prst="rect">
            <a:avLst/>
          </a:prstGeom>
          <a:noFill/>
          <a:ln w="38100">
            <a:solidFill>
              <a:srgbClr val="70A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>
              <a:solidFill>
                <a:schemeClr val="tx1"/>
              </a:solidFill>
            </a:endParaRPr>
          </a:p>
        </p:txBody>
      </p:sp>
      <p:pic>
        <p:nvPicPr>
          <p:cNvPr id="14" name="Picture 2" descr="Free Json file Icon of Flat style - Available in SVG, PNG, EPS, AI &amp;amp; Icon  fonts">
            <a:extLst>
              <a:ext uri="{FF2B5EF4-FFF2-40B4-BE49-F238E27FC236}">
                <a16:creationId xmlns:a16="http://schemas.microsoft.com/office/drawing/2014/main" id="{B4D61219-8A0D-4C66-B6C5-B1BDE4206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29" y="30480"/>
            <a:ext cx="681698" cy="6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70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30ED4-EF9D-4747-96F8-8D321532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Catalog</a:t>
            </a:r>
            <a:r>
              <a:rPr lang="it-IT"/>
              <a:t> 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C6856E-0C89-4916-AB5F-AAC3DDC44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Char char="•"/>
            </a:pPr>
            <a:r>
              <a:rPr lang="en-US" sz="2400"/>
              <a:t>It communicates with all the other actors in the platform exploiting REST communication.</a:t>
            </a:r>
          </a:p>
          <a:p>
            <a:pPr marL="342900" indent="-342900" algn="just">
              <a:buChar char="•"/>
            </a:pPr>
            <a:r>
              <a:rPr lang="en-US" sz="2400"/>
              <a:t>It has 3 main functions:</a:t>
            </a:r>
          </a:p>
          <a:p>
            <a:pPr marL="800100" lvl="1" indent="-342900" algn="just">
              <a:buChar char="•"/>
            </a:pPr>
            <a:r>
              <a:rPr lang="en-US" sz="2200"/>
              <a:t>Retrieve (</a:t>
            </a:r>
            <a:r>
              <a:rPr lang="en-US" sz="2200" b="1"/>
              <a:t>GET</a:t>
            </a:r>
            <a:r>
              <a:rPr lang="en-US" sz="2200"/>
              <a:t>)</a:t>
            </a:r>
          </a:p>
          <a:p>
            <a:pPr marL="800100" lvl="1" indent="-342900" algn="just">
              <a:buChar char="•"/>
            </a:pPr>
            <a:r>
              <a:rPr lang="en-US" sz="2200"/>
              <a:t>Add (POST)</a:t>
            </a:r>
          </a:p>
          <a:p>
            <a:pPr marL="800100" lvl="1" indent="-342900" algn="just">
              <a:buChar char="•"/>
            </a:pPr>
            <a:r>
              <a:rPr lang="en-US" sz="2200"/>
              <a:t>Update (PUT)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BF71079-F047-415F-9637-821FF1207263}"/>
              </a:ext>
            </a:extLst>
          </p:cNvPr>
          <p:cNvSpPr/>
          <p:nvPr/>
        </p:nvSpPr>
        <p:spPr>
          <a:xfrm>
            <a:off x="5716506" y="3099216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GET</a:t>
            </a:r>
            <a:endParaRPr lang="en-US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A5696BD-38A4-4864-9870-5F943D3E84CC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7265489" y="927515"/>
            <a:ext cx="1035231" cy="2501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B42F07B-85D1-4BC4-9CF9-500166714658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7265489" y="1848473"/>
            <a:ext cx="1035230" cy="158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D816735-B071-4BE6-8532-BEA013D0CD4B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7265489" y="2837824"/>
            <a:ext cx="1035231" cy="59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CF5EB16-2CCA-425C-962B-774CED474D0B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7265489" y="3429000"/>
            <a:ext cx="1035230" cy="65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445B22-B002-45D6-B023-01790A197FB6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>
            <a:off x="7265489" y="3429000"/>
            <a:ext cx="1035228" cy="171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DAB6FE27-0370-4DB2-BA7B-809425544243}"/>
              </a:ext>
            </a:extLst>
          </p:cNvPr>
          <p:cNvSpPr/>
          <p:nvPr/>
        </p:nvSpPr>
        <p:spPr>
          <a:xfrm>
            <a:off x="8300720" y="597732"/>
            <a:ext cx="1814240" cy="6595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IP/broker</a:t>
            </a:r>
            <a:endParaRPr lang="en-US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A7473AC-B029-447F-B7F5-3B80953AD90E}"/>
              </a:ext>
            </a:extLst>
          </p:cNvPr>
          <p:cNvSpPr/>
          <p:nvPr/>
        </p:nvSpPr>
        <p:spPr>
          <a:xfrm>
            <a:off x="8300719" y="1518690"/>
            <a:ext cx="1814241" cy="6595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IP/token</a:t>
            </a:r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AA91D18-E841-4F40-8A10-8AC25152132B}"/>
              </a:ext>
            </a:extLst>
          </p:cNvPr>
          <p:cNvSpPr/>
          <p:nvPr/>
        </p:nvSpPr>
        <p:spPr>
          <a:xfrm>
            <a:off x="8300720" y="2508041"/>
            <a:ext cx="1814241" cy="6595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</a:t>
            </a:r>
            <a:r>
              <a:rPr lang="it-IT" err="1"/>
              <a:t>patients</a:t>
            </a:r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F01E7A8-FC26-4E43-B443-90DCB372605C}"/>
              </a:ext>
            </a:extLst>
          </p:cNvPr>
          <p:cNvSpPr/>
          <p:nvPr/>
        </p:nvSpPr>
        <p:spPr>
          <a:xfrm>
            <a:off x="8300719" y="3758782"/>
            <a:ext cx="1814242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IP/devices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3D6C193-E3B7-47F7-93DC-B6C8B67CE62A}"/>
              </a:ext>
            </a:extLst>
          </p:cNvPr>
          <p:cNvSpPr/>
          <p:nvPr/>
        </p:nvSpPr>
        <p:spPr>
          <a:xfrm>
            <a:off x="8300717" y="4813885"/>
            <a:ext cx="1814244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</a:t>
            </a:r>
            <a:r>
              <a:rPr lang="it-IT" err="1"/>
              <a:t>deviceID</a:t>
            </a:r>
            <a:r>
              <a:rPr lang="it-IT"/>
              <a:t>/ID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31F96E8-9E15-452E-9DD9-8506A56EA8ED}"/>
              </a:ext>
            </a:extLst>
          </p:cNvPr>
          <p:cNvSpPr/>
          <p:nvPr/>
        </p:nvSpPr>
        <p:spPr>
          <a:xfrm>
            <a:off x="8300717" y="5865077"/>
            <a:ext cx="1814244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</a:t>
            </a:r>
            <a:r>
              <a:rPr lang="it-IT" err="1"/>
              <a:t>patientID</a:t>
            </a:r>
            <a:r>
              <a:rPr lang="it-IT"/>
              <a:t>/ID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6015BBF-6246-410C-A5D9-E0FC9EFF93CE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7265489" y="3429000"/>
            <a:ext cx="1035228" cy="276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22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30ED4-EF9D-4747-96F8-8D321532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Catalog</a:t>
            </a:r>
            <a:r>
              <a:rPr lang="it-IT"/>
              <a:t> 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C6856E-0C89-4916-AB5F-AAC3DDC44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/>
              <a:t>It communicates with all the other actors in the platform exploiting REST communication.</a:t>
            </a:r>
          </a:p>
          <a:p>
            <a:pPr marL="342900" indent="-342900" algn="just">
              <a:buChar char="•"/>
            </a:pPr>
            <a:r>
              <a:rPr lang="en-US" sz="2400"/>
              <a:t>It has 3 main functions :</a:t>
            </a:r>
          </a:p>
          <a:p>
            <a:pPr marL="800100" lvl="1" indent="-342900" algn="just">
              <a:buChar char="•"/>
            </a:pPr>
            <a:r>
              <a:rPr lang="en-US" sz="2200"/>
              <a:t>Retrieve (GET)</a:t>
            </a:r>
          </a:p>
          <a:p>
            <a:pPr marL="800100" lvl="1" indent="-342900" algn="just">
              <a:buChar char="•"/>
            </a:pPr>
            <a:r>
              <a:rPr lang="en-US" sz="2200"/>
              <a:t>Add (</a:t>
            </a:r>
            <a:r>
              <a:rPr lang="en-US" sz="2200" b="1"/>
              <a:t>POST</a:t>
            </a:r>
            <a:r>
              <a:rPr lang="en-US" sz="2200"/>
              <a:t>)</a:t>
            </a:r>
          </a:p>
          <a:p>
            <a:pPr marL="800100" lvl="1" indent="-342900" algn="just">
              <a:buChar char="•"/>
            </a:pPr>
            <a:r>
              <a:rPr lang="en-US" sz="2200"/>
              <a:t>Update (PUT)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51D9571-6C43-4DA1-A206-D8A51EFC6F31}"/>
              </a:ext>
            </a:extLst>
          </p:cNvPr>
          <p:cNvSpPr/>
          <p:nvPr/>
        </p:nvSpPr>
        <p:spPr>
          <a:xfrm>
            <a:off x="5716506" y="3099216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POST</a:t>
            </a:r>
            <a:endParaRPr lang="en-US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F99D95F-3725-4681-8168-C4ED1527722E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265489" y="3429000"/>
            <a:ext cx="1035230" cy="146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1D6F004-E397-4BCD-BE67-073E5C83794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265489" y="3429000"/>
            <a:ext cx="103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3F95878-D0B8-47DA-BCA3-0D440430233F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7265489" y="2095187"/>
            <a:ext cx="1035230" cy="133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4E052B5F-30A6-4D52-9E55-1CCB095D46F8}"/>
              </a:ext>
            </a:extLst>
          </p:cNvPr>
          <p:cNvSpPr/>
          <p:nvPr/>
        </p:nvSpPr>
        <p:spPr>
          <a:xfrm>
            <a:off x="8300719" y="4565006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IP/device</a:t>
            </a:r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A336493-3428-4129-8FF7-016C5CB3C4E7}"/>
              </a:ext>
            </a:extLst>
          </p:cNvPr>
          <p:cNvSpPr/>
          <p:nvPr/>
        </p:nvSpPr>
        <p:spPr>
          <a:xfrm>
            <a:off x="8300720" y="3099216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</a:t>
            </a:r>
            <a:r>
              <a:rPr lang="it-IT" err="1"/>
              <a:t>patient</a:t>
            </a:r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E2FA2E-88B1-404F-A190-9C732F136FC8}"/>
              </a:ext>
            </a:extLst>
          </p:cNvPr>
          <p:cNvSpPr/>
          <p:nvPr/>
        </p:nvSpPr>
        <p:spPr>
          <a:xfrm>
            <a:off x="8300719" y="1765403"/>
            <a:ext cx="1548983" cy="6595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IP/</a:t>
            </a:r>
            <a:r>
              <a:rPr lang="it-IT" err="1"/>
              <a:t>chatID</a:t>
            </a:r>
            <a:r>
              <a:rPr lang="it-IT"/>
              <a:t>/ID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421C44-32A9-4B01-AE89-92979A63071E}"/>
              </a:ext>
            </a:extLst>
          </p:cNvPr>
          <p:cNvSpPr txBox="1"/>
          <p:nvPr/>
        </p:nvSpPr>
        <p:spPr>
          <a:xfrm>
            <a:off x="9979058" y="1887438"/>
            <a:ext cx="1939563" cy="41549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700">
                <a:solidFill>
                  <a:srgbClr val="D4D4D4"/>
                </a:solidFill>
                <a:latin typeface="Consolas" panose="020B0609020204030204" pitchFamily="49" charset="0"/>
              </a:rPr>
              <a:t>Body=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70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it-IT" sz="700" err="1">
                <a:solidFill>
                  <a:srgbClr val="9CDCFE"/>
                </a:solidFill>
                <a:latin typeface="Consolas" panose="020B0609020204030204" pitchFamily="49" charset="0"/>
              </a:rPr>
              <a:t>chatID</a:t>
            </a:r>
            <a:r>
              <a:rPr lang="it-IT" sz="700">
                <a:solidFill>
                  <a:srgbClr val="9CDCFE"/>
                </a:solidFill>
                <a:latin typeface="Consolas" panose="020B0609020204030204" pitchFamily="49" charset="0"/>
              </a:rPr>
              <a:t>": </a:t>
            </a:r>
            <a:r>
              <a:rPr lang="it-IT" sz="700">
                <a:solidFill>
                  <a:srgbClr val="D4D4D4"/>
                </a:solidFill>
                <a:latin typeface="Consolas" panose="020B0609020204030204" pitchFamily="49" charset="0"/>
              </a:rPr>
              <a:t>1234567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 }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976C00-DF76-4334-8A35-EFC1BD668CD8}"/>
              </a:ext>
            </a:extLst>
          </p:cNvPr>
          <p:cNvSpPr txBox="1"/>
          <p:nvPr/>
        </p:nvSpPr>
        <p:spPr>
          <a:xfrm>
            <a:off x="9979058" y="3059668"/>
            <a:ext cx="2121815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Body={</a:t>
            </a: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patientID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patientName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"Francesco"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patientSurname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"Bianchi"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LightsSchedule</a:t>
            </a:r>
            <a:r>
              <a:rPr lang="it-IT" sz="7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7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"17:00-18:30"</a:t>
            </a:r>
            <a:endParaRPr lang="it-IT" sz="7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7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E8C9C05-E293-4A51-8F2D-D09B5385B8CB}"/>
              </a:ext>
            </a:extLst>
          </p:cNvPr>
          <p:cNvSpPr txBox="1"/>
          <p:nvPr/>
        </p:nvSpPr>
        <p:spPr>
          <a:xfrm>
            <a:off x="9979058" y="4114662"/>
            <a:ext cx="2121815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Body={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deviceName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"mot_1"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deviceID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measureType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	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"Motion"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availableServices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servicesDetails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serviceType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it-IT" sz="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iSupport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/1/</a:t>
            </a:r>
            <a:r>
              <a:rPr lang="it-IT" sz="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sensors</a:t>
            </a:r>
            <a:r>
              <a:rPr lang="it-IT" sz="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/Motion"</a:t>
            </a:r>
            <a:endParaRPr lang="it-IT" sz="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]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it-IT" sz="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]</a:t>
            </a:r>
          </a:p>
          <a:p>
            <a:r>
              <a:rPr lang="it-IT" sz="6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13120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838EA06E9AFF4783805CC8538649D0" ma:contentTypeVersion="7" ma:contentTypeDescription="Create a new document." ma:contentTypeScope="" ma:versionID="73b7528ff3f94dab3566e6beaad1193f">
  <xsd:schema xmlns:xsd="http://www.w3.org/2001/XMLSchema" xmlns:xs="http://www.w3.org/2001/XMLSchema" xmlns:p="http://schemas.microsoft.com/office/2006/metadata/properties" xmlns:ns3="9ea51369-88bb-474d-af46-e93460994110" xmlns:ns4="9dfcaa35-45ef-44a0-8e45-19743341c1d9" targetNamespace="http://schemas.microsoft.com/office/2006/metadata/properties" ma:root="true" ma:fieldsID="4179d830f397bc8f5b95b32613ba0f77" ns3:_="" ns4:_="">
    <xsd:import namespace="9ea51369-88bb-474d-af46-e93460994110"/>
    <xsd:import namespace="9dfcaa35-45ef-44a0-8e45-19743341c1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51369-88bb-474d-af46-e934609941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caa35-45ef-44a0-8e45-19743341c1d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4C2976-FB89-4D95-AE8F-65B579F1D3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082A19-182F-4E5C-A9B8-EF275ADF842A}">
  <ds:schemaRefs>
    <ds:schemaRef ds:uri="9dfcaa35-45ef-44a0-8e45-19743341c1d9"/>
    <ds:schemaRef ds:uri="9ea51369-88bb-474d-af46-e934609941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E60F37-723A-4F06-BFB2-D2FD73D02EE7}">
  <ds:schemaRefs>
    <ds:schemaRef ds:uri="9dfcaa35-45ef-44a0-8e45-19743341c1d9"/>
    <ds:schemaRef ds:uri="9ea51369-88bb-474d-af46-e934609941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3772</Words>
  <Application>Microsoft Office PowerPoint</Application>
  <PresentationFormat>Widescreen</PresentationFormat>
  <Paragraphs>547</Paragraphs>
  <Slides>36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4" baseType="lpstr">
      <vt:lpstr>Agency FB</vt:lpstr>
      <vt:lpstr>Aharoni</vt:lpstr>
      <vt:lpstr>Arial</vt:lpstr>
      <vt:lpstr>Avenir Next LT Pro</vt:lpstr>
      <vt:lpstr>Calibri</vt:lpstr>
      <vt:lpstr>Consolas</vt:lpstr>
      <vt:lpstr>Times New Roman</vt:lpstr>
      <vt:lpstr>ShapesVTI</vt:lpstr>
      <vt:lpstr>Presentazione standard di PowerPoint</vt:lpstr>
      <vt:lpstr>The idea - overview</vt:lpstr>
      <vt:lpstr>Protocolli di Comunicazione</vt:lpstr>
      <vt:lpstr>Use Case Diagram - proposal</vt:lpstr>
      <vt:lpstr>Use Case Diagram - modified</vt:lpstr>
      <vt:lpstr>Catalog </vt:lpstr>
      <vt:lpstr>Catalog </vt:lpstr>
      <vt:lpstr>Catalog </vt:lpstr>
      <vt:lpstr>Catalog </vt:lpstr>
      <vt:lpstr>Catalog </vt:lpstr>
      <vt:lpstr>Catalog </vt:lpstr>
      <vt:lpstr>Device Connector</vt:lpstr>
      <vt:lpstr>Device Connector</vt:lpstr>
      <vt:lpstr>Device Connector</vt:lpstr>
      <vt:lpstr>Device Connector</vt:lpstr>
      <vt:lpstr>Device Connector</vt:lpstr>
      <vt:lpstr>Device Connector</vt:lpstr>
      <vt:lpstr>Patient Control</vt:lpstr>
      <vt:lpstr>Patient Control</vt:lpstr>
      <vt:lpstr>Home system Control</vt:lpstr>
      <vt:lpstr>Home system Control</vt:lpstr>
      <vt:lpstr>Home system Control</vt:lpstr>
      <vt:lpstr>Light Shift </vt:lpstr>
      <vt:lpstr>ThingSpeak</vt:lpstr>
      <vt:lpstr>ThingSpeak third part Application User Interface</vt:lpstr>
      <vt:lpstr>ThingSpeak</vt:lpstr>
      <vt:lpstr>Data Analysis</vt:lpstr>
      <vt:lpstr>Data Analysis</vt:lpstr>
      <vt:lpstr>Data Analysis</vt:lpstr>
      <vt:lpstr>Node-RED</vt:lpstr>
      <vt:lpstr>Telegram Bot</vt:lpstr>
      <vt:lpstr>Telegram Bot</vt:lpstr>
      <vt:lpstr>Telegram Bot</vt:lpstr>
      <vt:lpstr>Telegram Bot</vt:lpstr>
      <vt:lpstr>Telegram Bot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CENTONZE ILENIA</dc:creator>
  <cp:lastModifiedBy>ilenia centonze</cp:lastModifiedBy>
  <cp:revision>2</cp:revision>
  <dcterms:created xsi:type="dcterms:W3CDTF">2021-06-04T07:30:40Z</dcterms:created>
  <dcterms:modified xsi:type="dcterms:W3CDTF">2021-07-13T13:16:04Z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0x0101002F838EA06E9AFF4783805CC8538649D0</vt:lpwstr>
  </property>
</Properties>
</file>